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1"/>
  </p:notesMasterIdLst>
  <p:sldIdLst>
    <p:sldId id="257" r:id="rId2"/>
    <p:sldId id="258" r:id="rId3"/>
    <p:sldId id="303" r:id="rId4"/>
    <p:sldId id="282" r:id="rId5"/>
    <p:sldId id="283" r:id="rId6"/>
    <p:sldId id="284" r:id="rId7"/>
    <p:sldId id="285" r:id="rId8"/>
    <p:sldId id="286" r:id="rId9"/>
    <p:sldId id="289" r:id="rId10"/>
    <p:sldId id="290" r:id="rId11"/>
    <p:sldId id="291" r:id="rId12"/>
    <p:sldId id="292" r:id="rId13"/>
    <p:sldId id="287" r:id="rId14"/>
    <p:sldId id="288" r:id="rId15"/>
    <p:sldId id="304" r:id="rId16"/>
    <p:sldId id="300" r:id="rId17"/>
    <p:sldId id="301" r:id="rId18"/>
    <p:sldId id="294" r:id="rId19"/>
    <p:sldId id="272" r:id="rId20"/>
  </p:sldIdLst>
  <p:sldSz cx="9144000" cy="6858000" type="screen4x3"/>
  <p:notesSz cx="6864350" cy="9996488"/>
  <p:embeddedFontLst>
    <p:embeddedFont>
      <p:font typeface="맑은 고딕" panose="020B0503020000020004" pitchFamily="50" charset="-127"/>
      <p:regular r:id="rId22"/>
      <p:bold r:id="rId23"/>
    </p:embeddedFont>
    <p:embeddedFont>
      <p:font typeface="-윤고딕340" panose="02030504000101010101" pitchFamily="18" charset="-127"/>
      <p:regular r:id="rId24"/>
    </p:embeddedFont>
    <p:embeddedFont>
      <p:font typeface="-윤고딕360" panose="02030504000101010101" pitchFamily="18" charset="-127"/>
      <p:regular r:id="rId25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사용자" initials="W사" lastIdx="1" clrIdx="0">
    <p:extLst>
      <p:ext uri="{19B8F6BF-5375-455C-9EA6-DF929625EA0E}">
        <p15:presenceInfo xmlns:p15="http://schemas.microsoft.com/office/powerpoint/2012/main" userId="Windows 사용자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CC0000"/>
    <a:srgbClr val="F2F2F2"/>
    <a:srgbClr val="F9F9F9"/>
    <a:srgbClr val="EAEAEA"/>
    <a:srgbClr val="AC0000"/>
    <a:srgbClr val="292929"/>
    <a:srgbClr val="CD7775"/>
    <a:srgbClr val="E4B3B2"/>
    <a:srgbClr val="C561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8" autoAdjust="0"/>
    <p:restoredTop sz="94699" autoAdjust="0"/>
  </p:normalViewPr>
  <p:slideViewPr>
    <p:cSldViewPr>
      <p:cViewPr varScale="1">
        <p:scale>
          <a:sx n="92" d="100"/>
          <a:sy n="92" d="100"/>
        </p:scale>
        <p:origin x="62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4E3C2B-DFA6-43D1-9A0F-2F187E9DDBAD}" type="doc">
      <dgm:prSet loTypeId="urn:microsoft.com/office/officeart/2005/8/layout/radial6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pPr latinLnBrk="1"/>
          <a:endParaRPr lang="ko-KR" altLang="en-US"/>
        </a:p>
      </dgm:t>
    </dgm:pt>
    <dgm:pt modelId="{A1ED79C5-952C-4D90-85E2-CE4D557C9904}">
      <dgm:prSet phldrT="[텍스트]" custT="1"/>
      <dgm:spPr>
        <a:solidFill>
          <a:srgbClr val="CC0000"/>
        </a:solidFill>
        <a:ln w="47625" cmpd="sng">
          <a:solidFill>
            <a:srgbClr val="CD7775">
              <a:alpha val="71000"/>
            </a:srgbClr>
          </a:solidFill>
          <a:prstDash val="sysDash"/>
        </a:ln>
        <a:scene3d>
          <a:camera prst="orthographicFront"/>
          <a:lightRig rig="threePt" dir="t"/>
        </a:scene3d>
        <a:sp3d prstMaterial="plastic">
          <a:bevelB prst="relaxedInset"/>
        </a:sp3d>
      </dgm:spPr>
      <dgm:t>
        <a:bodyPr lIns="0" rIns="0"/>
        <a:lstStyle/>
        <a:p>
          <a:pPr latinLnBrk="1">
            <a:lnSpc>
              <a:spcPts val="1920"/>
            </a:lnSpc>
            <a:spcBef>
              <a:spcPts val="0"/>
            </a:spcBef>
            <a:spcAft>
              <a:spcPts val="600"/>
            </a:spcAft>
          </a:pPr>
          <a:endParaRPr lang="en-US" altLang="ko-KR" sz="1800" b="1" dirty="0">
            <a:solidFill>
              <a:schemeClr val="bg1"/>
            </a:solidFill>
            <a:latin typeface="맑은 고딕" panose="020B0503020000020004" pitchFamily="50" charset="-127"/>
            <a:ea typeface="맑은 고딕" panose="020B0503020000020004" pitchFamily="50" charset="-127"/>
          </a:endParaRPr>
        </a:p>
      </dgm:t>
    </dgm:pt>
    <dgm:pt modelId="{B32D678D-0B21-4C67-A265-A7E77E12EDAD}" type="parTrans" cxnId="{115F4FE5-CACD-4E62-A1BF-DCA4DCC55D41}">
      <dgm:prSet/>
      <dgm:spPr/>
      <dgm:t>
        <a:bodyPr/>
        <a:lstStyle/>
        <a:p>
          <a:pPr latinLnBrk="1"/>
          <a:endParaRPr lang="ko-KR" altLang="en-US"/>
        </a:p>
      </dgm:t>
    </dgm:pt>
    <dgm:pt modelId="{D88D62EE-59C0-45A1-B1A7-049D40E08648}" type="sibTrans" cxnId="{115F4FE5-CACD-4E62-A1BF-DCA4DCC55D41}">
      <dgm:prSet/>
      <dgm:spPr/>
      <dgm:t>
        <a:bodyPr/>
        <a:lstStyle/>
        <a:p>
          <a:pPr latinLnBrk="1"/>
          <a:endParaRPr lang="ko-KR" altLang="en-US"/>
        </a:p>
      </dgm:t>
    </dgm:pt>
    <dgm:pt modelId="{2BBCF9E0-F6B6-4D7C-AD00-D2211BE62C43}">
      <dgm:prSet phldrT="[텍스트]" custT="1"/>
      <dgm:spPr>
        <a:solidFill>
          <a:schemeClr val="accent2">
            <a:lumMod val="20000"/>
            <a:lumOff val="80000"/>
          </a:schemeClr>
        </a:solidFill>
        <a:scene3d>
          <a:camera prst="orthographicFront"/>
          <a:lightRig rig="threePt" dir="t"/>
        </a:scene3d>
        <a:sp3d prstMaterial="plastic">
          <a:bevelB prst="relaxedInset"/>
        </a:sp3d>
      </dgm:spPr>
      <dgm:t>
        <a:bodyPr/>
        <a:lstStyle/>
        <a:p>
          <a:pPr latinLnBrk="1">
            <a:lnSpc>
              <a:spcPct val="100000"/>
            </a:lnSpc>
          </a:pPr>
          <a:r>
            <a:rPr lang="ko-KR" altLang="en-US" sz="105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rPr>
            <a:t>동종업계  </a:t>
          </a:r>
          <a:r>
            <a:rPr lang="en-US" altLang="ko-KR" sz="105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rPr>
            <a:t>1</a:t>
          </a:r>
          <a:r>
            <a:rPr lang="ko-KR" altLang="en-US" sz="105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rPr>
            <a:t>위</a:t>
          </a:r>
          <a:endParaRPr lang="en-US" altLang="ko-KR" sz="1050" b="1" dirty="0">
            <a:solidFill>
              <a:schemeClr val="tx1"/>
            </a:solidFill>
            <a:latin typeface="맑은 고딕" panose="020B0503020000020004" pitchFamily="50" charset="-127"/>
            <a:ea typeface="맑은 고딕" panose="020B0503020000020004" pitchFamily="50" charset="-127"/>
          </a:endParaRPr>
        </a:p>
      </dgm:t>
    </dgm:pt>
    <dgm:pt modelId="{44FF72AF-1FC4-44F1-B3B2-7BCEEE159C07}" type="parTrans" cxnId="{0929B768-6845-4CAD-868B-1C6DB9B2EC4B}">
      <dgm:prSet/>
      <dgm:spPr/>
      <dgm:t>
        <a:bodyPr/>
        <a:lstStyle/>
        <a:p>
          <a:pPr latinLnBrk="1"/>
          <a:endParaRPr lang="ko-KR" altLang="en-US"/>
        </a:p>
      </dgm:t>
    </dgm:pt>
    <dgm:pt modelId="{A5C3413F-30C9-4584-B243-B8DBEE0C3510}" type="sibTrans" cxnId="{0929B768-6845-4CAD-868B-1C6DB9B2EC4B}">
      <dgm:prSet/>
      <dgm:spPr>
        <a:solidFill>
          <a:schemeClr val="accent2">
            <a:lumMod val="40000"/>
            <a:lumOff val="60000"/>
          </a:schemeClr>
        </a:solidFill>
        <a:ln cmpd="dbl"/>
        <a:scene3d>
          <a:camera prst="orthographicFront"/>
          <a:lightRig rig="threePt" dir="t"/>
        </a:scene3d>
        <a:sp3d prstMaterial="plastic">
          <a:bevelB prst="relaxedInset"/>
        </a:sp3d>
      </dgm:spPr>
      <dgm:t>
        <a:bodyPr/>
        <a:lstStyle/>
        <a:p>
          <a:pPr latinLnBrk="1"/>
          <a:endParaRPr lang="ko-KR" altLang="en-US"/>
        </a:p>
      </dgm:t>
    </dgm:pt>
    <dgm:pt modelId="{A907A4E2-2079-464F-ADEB-EC910B92A063}">
      <dgm:prSet phldrT="[텍스트]" custT="1"/>
      <dgm:spPr>
        <a:solidFill>
          <a:schemeClr val="accent2">
            <a:lumMod val="40000"/>
            <a:lumOff val="60000"/>
          </a:schemeClr>
        </a:solidFill>
        <a:scene3d>
          <a:camera prst="orthographicFront"/>
          <a:lightRig rig="threePt" dir="t"/>
        </a:scene3d>
        <a:sp3d prstMaterial="plastic">
          <a:bevelB prst="relaxedInset"/>
        </a:sp3d>
      </dgm:spPr>
      <dgm:t>
        <a:bodyPr/>
        <a:lstStyle/>
        <a:p>
          <a:pPr latinLnBrk="1"/>
          <a:r>
            <a:rPr lang="ko-KR" altLang="en-US" sz="1050" b="1" dirty="0">
              <a:solidFill>
                <a:schemeClr val="tx1"/>
              </a:solidFill>
            </a:rPr>
            <a:t>생산</a:t>
          </a:r>
          <a:endParaRPr lang="ko-KR" altLang="en-US" sz="1000" b="1" dirty="0">
            <a:solidFill>
              <a:schemeClr val="tx1"/>
            </a:solidFill>
          </a:endParaRPr>
        </a:p>
      </dgm:t>
    </dgm:pt>
    <dgm:pt modelId="{13F44E48-41DE-456D-A958-AFEFA31A6EB2}" type="parTrans" cxnId="{CEB347DD-7708-45AB-A70E-3DF4585A80EA}">
      <dgm:prSet/>
      <dgm:spPr/>
      <dgm:t>
        <a:bodyPr/>
        <a:lstStyle/>
        <a:p>
          <a:pPr latinLnBrk="1"/>
          <a:endParaRPr lang="ko-KR" altLang="en-US"/>
        </a:p>
      </dgm:t>
    </dgm:pt>
    <dgm:pt modelId="{8E2AC757-BB15-47F4-8639-3013E11A1438}" type="sibTrans" cxnId="{CEB347DD-7708-45AB-A70E-3DF4585A80EA}">
      <dgm:prSet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 prstMaterial="plastic">
          <a:bevelB prst="relaxedInset"/>
        </a:sp3d>
      </dgm:spPr>
      <dgm:t>
        <a:bodyPr/>
        <a:lstStyle/>
        <a:p>
          <a:pPr latinLnBrk="1"/>
          <a:endParaRPr lang="ko-KR" altLang="en-US"/>
        </a:p>
      </dgm:t>
    </dgm:pt>
    <dgm:pt modelId="{D76FEEA2-726F-452E-A348-42B9B3ED6BDC}">
      <dgm:prSet phldrT="[텍스트]" custT="1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 prstMaterial="plastic">
          <a:bevelB prst="relaxedInset"/>
        </a:sp3d>
      </dgm:spPr>
      <dgm:t>
        <a:bodyPr/>
        <a:lstStyle/>
        <a:p>
          <a:pPr latinLnBrk="1"/>
          <a:r>
            <a:rPr lang="ko-KR" altLang="en-US" sz="1050" b="1" dirty="0">
              <a:solidFill>
                <a:schemeClr val="tx1"/>
              </a:solidFill>
            </a:rPr>
            <a:t>협력사    운영</a:t>
          </a:r>
        </a:p>
      </dgm:t>
    </dgm:pt>
    <dgm:pt modelId="{7AA51852-E3B8-4D91-BD40-A7580EF990FB}" type="parTrans" cxnId="{65956F4E-8C72-4C3A-B371-1E27DE6B8F3E}">
      <dgm:prSet/>
      <dgm:spPr/>
      <dgm:t>
        <a:bodyPr/>
        <a:lstStyle/>
        <a:p>
          <a:pPr latinLnBrk="1"/>
          <a:endParaRPr lang="ko-KR" altLang="en-US"/>
        </a:p>
      </dgm:t>
    </dgm:pt>
    <dgm:pt modelId="{7886597C-4390-496E-A5A2-B11A9E48DA25}" type="sibTrans" cxnId="{65956F4E-8C72-4C3A-B371-1E27DE6B8F3E}">
      <dgm:prSet/>
      <dgm:spPr>
        <a:solidFill>
          <a:srgbClr val="CD7775"/>
        </a:solidFill>
        <a:scene3d>
          <a:camera prst="orthographicFront"/>
          <a:lightRig rig="threePt" dir="t"/>
        </a:scene3d>
        <a:sp3d prstMaterial="plastic">
          <a:bevelB prst="relaxedInset"/>
        </a:sp3d>
      </dgm:spPr>
      <dgm:t>
        <a:bodyPr/>
        <a:lstStyle/>
        <a:p>
          <a:pPr latinLnBrk="1"/>
          <a:endParaRPr lang="ko-KR" altLang="en-US"/>
        </a:p>
      </dgm:t>
    </dgm:pt>
    <dgm:pt modelId="{08EBEEE4-4774-4A97-AAEE-0A4C442E4DB0}">
      <dgm:prSet phldrT="[텍스트]" custT="1"/>
      <dgm:spPr>
        <a:solidFill>
          <a:srgbClr val="CD7775"/>
        </a:solidFill>
        <a:scene3d>
          <a:camera prst="orthographicFront"/>
          <a:lightRig rig="threePt" dir="t"/>
        </a:scene3d>
        <a:sp3d prstMaterial="plastic">
          <a:bevelB prst="relaxedInset"/>
        </a:sp3d>
      </dgm:spPr>
      <dgm:t>
        <a:bodyPr/>
        <a:lstStyle/>
        <a:p>
          <a:pPr latinLnBrk="1"/>
          <a:r>
            <a:rPr lang="ko-KR" altLang="en-US" sz="1000" b="1" dirty="0">
              <a:solidFill>
                <a:schemeClr val="tx1"/>
              </a:solidFill>
            </a:rPr>
            <a:t>상품개발</a:t>
          </a:r>
        </a:p>
      </dgm:t>
    </dgm:pt>
    <dgm:pt modelId="{1F5AD9AE-D7E8-482A-950A-7D13D29F1B3E}" type="parTrans" cxnId="{00857D56-F7C5-405D-8F80-30308C074515}">
      <dgm:prSet/>
      <dgm:spPr/>
      <dgm:t>
        <a:bodyPr/>
        <a:lstStyle/>
        <a:p>
          <a:pPr latinLnBrk="1"/>
          <a:endParaRPr lang="ko-KR" altLang="en-US"/>
        </a:p>
      </dgm:t>
    </dgm:pt>
    <dgm:pt modelId="{BDC01EA1-8340-4DE2-9371-724FE0548535}" type="sibTrans" cxnId="{00857D56-F7C5-405D-8F80-30308C074515}">
      <dgm:prSet/>
      <dgm:spPr>
        <a:solidFill>
          <a:schemeClr val="accent2">
            <a:lumMod val="20000"/>
            <a:lumOff val="80000"/>
          </a:schemeClr>
        </a:solidFill>
        <a:scene3d>
          <a:camera prst="orthographicFront"/>
          <a:lightRig rig="threePt" dir="t"/>
        </a:scene3d>
        <a:sp3d prstMaterial="plastic">
          <a:bevelB prst="relaxedInset"/>
        </a:sp3d>
      </dgm:spPr>
      <dgm:t>
        <a:bodyPr/>
        <a:lstStyle/>
        <a:p>
          <a:pPr latinLnBrk="1"/>
          <a:endParaRPr lang="ko-KR" altLang="en-US"/>
        </a:p>
      </dgm:t>
    </dgm:pt>
    <dgm:pt modelId="{B0F54776-2EF3-439F-A89E-25D78AA67761}">
      <dgm:prSet phldrT="[텍스트]" custT="1"/>
      <dgm:spPr>
        <a:solidFill>
          <a:schemeClr val="accent2">
            <a:lumMod val="40000"/>
            <a:lumOff val="60000"/>
          </a:schemeClr>
        </a:solidFill>
        <a:scene3d>
          <a:camera prst="orthographicFront"/>
          <a:lightRig rig="threePt" dir="t"/>
        </a:scene3d>
        <a:sp3d prstMaterial="plastic">
          <a:bevelB prst="relaxedInset"/>
        </a:sp3d>
      </dgm:spPr>
      <dgm:t>
        <a:bodyPr lIns="0" tIns="14400" rIns="0" bIns="14400"/>
        <a:lstStyle/>
        <a:p>
          <a:pPr latinLnBrk="1">
            <a:lnSpc>
              <a:spcPct val="50000"/>
            </a:lnSpc>
          </a:pPr>
          <a:r>
            <a:rPr lang="ko-KR" altLang="en-US" sz="1000" b="1" dirty="0">
              <a:solidFill>
                <a:schemeClr val="tx1"/>
              </a:solidFill>
            </a:rPr>
            <a:t>유통</a:t>
          </a:r>
          <a:endParaRPr lang="en-US" altLang="ko-KR" sz="1000" b="1" dirty="0">
            <a:solidFill>
              <a:schemeClr val="tx1"/>
            </a:solidFill>
          </a:endParaRPr>
        </a:p>
        <a:p>
          <a:pPr latinLnBrk="1">
            <a:lnSpc>
              <a:spcPct val="50000"/>
            </a:lnSpc>
          </a:pPr>
          <a:r>
            <a:rPr lang="en-US" altLang="ko-KR" sz="900" b="1" dirty="0">
              <a:solidFill>
                <a:schemeClr val="tx1"/>
              </a:solidFill>
            </a:rPr>
            <a:t>(</a:t>
          </a:r>
          <a:r>
            <a:rPr lang="ko-KR" altLang="en-US" sz="900" b="1" dirty="0">
              <a:solidFill>
                <a:schemeClr val="tx1"/>
              </a:solidFill>
            </a:rPr>
            <a:t>전국영업소</a:t>
          </a:r>
          <a:r>
            <a:rPr lang="en-US" altLang="ko-KR" sz="1000" b="1" dirty="0">
              <a:solidFill>
                <a:schemeClr val="tx1"/>
              </a:solidFill>
            </a:rPr>
            <a:t>)</a:t>
          </a:r>
          <a:endParaRPr lang="ko-KR" altLang="en-US" sz="1000" b="1" dirty="0">
            <a:solidFill>
              <a:schemeClr val="tx1"/>
            </a:solidFill>
          </a:endParaRPr>
        </a:p>
      </dgm:t>
    </dgm:pt>
    <dgm:pt modelId="{C1EFA580-5E93-4578-8C82-7FDE5609ED6B}" type="parTrans" cxnId="{2486F436-BA0F-4FCF-8A91-9C2B9CFE587B}">
      <dgm:prSet/>
      <dgm:spPr/>
      <dgm:t>
        <a:bodyPr/>
        <a:lstStyle/>
        <a:p>
          <a:pPr latinLnBrk="1"/>
          <a:endParaRPr lang="ko-KR" altLang="en-US"/>
        </a:p>
      </dgm:t>
    </dgm:pt>
    <dgm:pt modelId="{1BDC750D-AAD8-4E58-9E24-A246E881ED42}" type="sibTrans" cxnId="{2486F436-BA0F-4FCF-8A91-9C2B9CFE587B}">
      <dgm:prSet/>
      <dgm:spPr/>
      <dgm:t>
        <a:bodyPr/>
        <a:lstStyle/>
        <a:p>
          <a:pPr latinLnBrk="1"/>
          <a:endParaRPr lang="ko-KR" altLang="en-US"/>
        </a:p>
      </dgm:t>
    </dgm:pt>
    <dgm:pt modelId="{B1240842-5E16-408A-B87B-FCEA5F6A0374}">
      <dgm:prSet phldrT="[텍스트]" custT="1"/>
      <dgm:spPr>
        <a:solidFill>
          <a:schemeClr val="accent2">
            <a:lumMod val="40000"/>
            <a:lumOff val="60000"/>
          </a:schemeClr>
        </a:solidFill>
        <a:scene3d>
          <a:camera prst="orthographicFront"/>
          <a:lightRig rig="threePt" dir="t"/>
        </a:scene3d>
        <a:sp3d prstMaterial="plastic">
          <a:bevelB prst="relaxedInset"/>
        </a:sp3d>
      </dgm:spPr>
      <dgm:t>
        <a:bodyPr/>
        <a:lstStyle/>
        <a:p>
          <a:pPr latinLnBrk="1"/>
          <a:r>
            <a:rPr lang="ko-KR" altLang="en-US" sz="1050" b="1" dirty="0">
              <a:solidFill>
                <a:schemeClr val="tx1"/>
              </a:solidFill>
            </a:rPr>
            <a:t>물류</a:t>
          </a:r>
          <a:endParaRPr lang="ko-KR" altLang="en-US" sz="1000" b="1" dirty="0">
            <a:solidFill>
              <a:schemeClr val="tx1"/>
            </a:solidFill>
          </a:endParaRPr>
        </a:p>
      </dgm:t>
    </dgm:pt>
    <dgm:pt modelId="{5A7241B1-9A83-487A-AB53-F1AC03A2830E}" type="parTrans" cxnId="{0827D6D3-93C1-40BD-BF1C-E2DBED7C71BB}">
      <dgm:prSet/>
      <dgm:spPr/>
      <dgm:t>
        <a:bodyPr/>
        <a:lstStyle/>
        <a:p>
          <a:pPr latinLnBrk="1"/>
          <a:endParaRPr lang="ko-KR" altLang="en-US"/>
        </a:p>
      </dgm:t>
    </dgm:pt>
    <dgm:pt modelId="{485E6B8A-BFC7-4854-A614-0E0E248966F6}" type="sibTrans" cxnId="{0827D6D3-93C1-40BD-BF1C-E2DBED7C71BB}">
      <dgm:prSet/>
      <dgm:spPr/>
      <dgm:t>
        <a:bodyPr/>
        <a:lstStyle/>
        <a:p>
          <a:pPr latinLnBrk="1"/>
          <a:endParaRPr lang="ko-KR" altLang="en-US"/>
        </a:p>
      </dgm:t>
    </dgm:pt>
    <dgm:pt modelId="{625C1F9E-2CA1-4940-8A68-A06FC9097927}">
      <dgm:prSet phldrT="[텍스트]" custT="1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 prstMaterial="plastic">
          <a:bevelB prst="relaxedInset"/>
        </a:sp3d>
      </dgm:spPr>
      <dgm:t>
        <a:bodyPr/>
        <a:lstStyle/>
        <a:p>
          <a:pPr marL="0" marR="0" lvl="0" indent="0" defTabSz="444500" eaLnBrk="1" fontAlgn="auto" latinLnBrk="1" hangingPunct="1">
            <a:lnSpc>
              <a:spcPct val="5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en-US" altLang="ko-KR" sz="800" b="1" dirty="0">
            <a:solidFill>
              <a:schemeClr val="tx1"/>
            </a:solidFill>
            <a:latin typeface="맑은 고딕" panose="020B0503020000020004" pitchFamily="50" charset="-127"/>
            <a:ea typeface="+mn-ea"/>
          </a:endParaRPr>
        </a:p>
        <a:p>
          <a:pPr marL="0" marR="0" lvl="0" indent="0" defTabSz="444500" eaLnBrk="1" fontAlgn="auto" latinLnBrk="1" hangingPunct="1">
            <a:lnSpc>
              <a:spcPct val="5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ko-KR" altLang="en-US" sz="1050" b="1" dirty="0">
              <a:solidFill>
                <a:schemeClr val="tx1"/>
              </a:solidFill>
              <a:latin typeface="맑은 고딕" panose="020B0503020000020004" pitchFamily="50" charset="-127"/>
              <a:ea typeface="+mn-ea"/>
            </a:rPr>
            <a:t>자체개발</a:t>
          </a:r>
          <a:endParaRPr lang="en-US" altLang="ko-KR" sz="1050" b="1" dirty="0">
            <a:solidFill>
              <a:schemeClr val="tx1"/>
            </a:solidFill>
            <a:latin typeface="맑은 고딕" panose="020B0503020000020004" pitchFamily="50" charset="-127"/>
            <a:ea typeface="+mn-ea"/>
          </a:endParaRPr>
        </a:p>
        <a:p>
          <a:pPr marL="0" lvl="0" defTabSz="444500" latinLnBrk="1">
            <a:lnSpc>
              <a:spcPct val="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5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rPr>
            <a:t>시스템</a:t>
          </a:r>
          <a:endParaRPr lang="ko-KR" altLang="en-US" sz="1050" b="1" dirty="0">
            <a:solidFill>
              <a:schemeClr val="tx1"/>
            </a:solidFill>
          </a:endParaRPr>
        </a:p>
      </dgm:t>
    </dgm:pt>
    <dgm:pt modelId="{E861D503-3903-4E12-BAE3-A1D64D84E71E}" type="parTrans" cxnId="{158BB41E-F85B-476D-9281-43B7444EED01}">
      <dgm:prSet/>
      <dgm:spPr/>
      <dgm:t>
        <a:bodyPr/>
        <a:lstStyle/>
        <a:p>
          <a:pPr latinLnBrk="1"/>
          <a:endParaRPr lang="ko-KR" altLang="en-US"/>
        </a:p>
      </dgm:t>
    </dgm:pt>
    <dgm:pt modelId="{90B3B8F8-9804-4A79-97CD-961D1A8E96F1}" type="sibTrans" cxnId="{158BB41E-F85B-476D-9281-43B7444EED01}">
      <dgm:prSet/>
      <dgm:spPr/>
      <dgm:t>
        <a:bodyPr/>
        <a:lstStyle/>
        <a:p>
          <a:pPr latinLnBrk="1"/>
          <a:endParaRPr lang="ko-KR" altLang="en-US"/>
        </a:p>
      </dgm:t>
    </dgm:pt>
    <dgm:pt modelId="{D5A37A90-984F-4C98-9E1E-2D5B905AF7E5}" type="pres">
      <dgm:prSet presAssocID="{584E3C2B-DFA6-43D1-9A0F-2F187E9DDBAD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9AF4430-592D-4CD8-8040-14BDAA2FBC99}" type="pres">
      <dgm:prSet presAssocID="{A1ED79C5-952C-4D90-85E2-CE4D557C9904}" presName="centerShape" presStyleLbl="node0" presStyleIdx="0" presStyleCnt="1" custScaleX="128523" custScaleY="128523"/>
      <dgm:spPr/>
    </dgm:pt>
    <dgm:pt modelId="{9D608C35-BE95-4DC7-8129-A694B377F942}" type="pres">
      <dgm:prSet presAssocID="{2BBCF9E0-F6B6-4D7C-AD00-D2211BE62C43}" presName="node" presStyleLbl="node1" presStyleIdx="0" presStyleCnt="7" custScaleX="113520" custScaleY="113520">
        <dgm:presLayoutVars>
          <dgm:bulletEnabled val="1"/>
        </dgm:presLayoutVars>
      </dgm:prSet>
      <dgm:spPr/>
    </dgm:pt>
    <dgm:pt modelId="{8647BCFD-4CBD-4659-9626-123778CBE722}" type="pres">
      <dgm:prSet presAssocID="{2BBCF9E0-F6B6-4D7C-AD00-D2211BE62C43}" presName="dummy" presStyleCnt="0"/>
      <dgm:spPr/>
    </dgm:pt>
    <dgm:pt modelId="{5D394E72-26DF-4B90-853D-E5D610E7F3BB}" type="pres">
      <dgm:prSet presAssocID="{A5C3413F-30C9-4584-B243-B8DBEE0C3510}" presName="sibTrans" presStyleLbl="sibTrans2D1" presStyleIdx="0" presStyleCnt="7"/>
      <dgm:spPr/>
    </dgm:pt>
    <dgm:pt modelId="{A910E9F1-E9B1-46A9-BF47-8F20A59D9563}" type="pres">
      <dgm:prSet presAssocID="{A907A4E2-2079-464F-ADEB-EC910B92A063}" presName="node" presStyleLbl="node1" presStyleIdx="1" presStyleCnt="7" custScaleX="113520" custScaleY="113520">
        <dgm:presLayoutVars>
          <dgm:bulletEnabled val="1"/>
        </dgm:presLayoutVars>
      </dgm:prSet>
      <dgm:spPr/>
    </dgm:pt>
    <dgm:pt modelId="{F09DC602-0CF2-457C-8033-A744E093AC80}" type="pres">
      <dgm:prSet presAssocID="{A907A4E2-2079-464F-ADEB-EC910B92A063}" presName="dummy" presStyleCnt="0"/>
      <dgm:spPr/>
    </dgm:pt>
    <dgm:pt modelId="{0157C3C1-2F8C-4029-8F20-467D94BD8D0C}" type="pres">
      <dgm:prSet presAssocID="{8E2AC757-BB15-47F4-8639-3013E11A1438}" presName="sibTrans" presStyleLbl="sibTrans2D1" presStyleIdx="1" presStyleCnt="7"/>
      <dgm:spPr/>
    </dgm:pt>
    <dgm:pt modelId="{90C5BD3B-50EC-4A9D-A194-ED822F298D52}" type="pres">
      <dgm:prSet presAssocID="{B1240842-5E16-408A-B87B-FCEA5F6A0374}" presName="node" presStyleLbl="node1" presStyleIdx="2" presStyleCnt="7" custScaleX="113520" custScaleY="113520">
        <dgm:presLayoutVars>
          <dgm:bulletEnabled val="1"/>
        </dgm:presLayoutVars>
      </dgm:prSet>
      <dgm:spPr/>
    </dgm:pt>
    <dgm:pt modelId="{A03F8BFF-41E7-46EC-805B-63585FFC9813}" type="pres">
      <dgm:prSet presAssocID="{B1240842-5E16-408A-B87B-FCEA5F6A0374}" presName="dummy" presStyleCnt="0"/>
      <dgm:spPr/>
    </dgm:pt>
    <dgm:pt modelId="{8A56B106-6F92-43D7-8400-FE5FA621D198}" type="pres">
      <dgm:prSet presAssocID="{485E6B8A-BFC7-4854-A614-0E0E248966F6}" presName="sibTrans" presStyleLbl="sibTrans2D1" presStyleIdx="2" presStyleCnt="7"/>
      <dgm:spPr/>
    </dgm:pt>
    <dgm:pt modelId="{B4A8BB61-32F5-428B-ACB7-FB389663C5B2}" type="pres">
      <dgm:prSet presAssocID="{B0F54776-2EF3-439F-A89E-25D78AA67761}" presName="node" presStyleLbl="node1" presStyleIdx="3" presStyleCnt="7" custScaleX="113520" custScaleY="113520">
        <dgm:presLayoutVars>
          <dgm:bulletEnabled val="1"/>
        </dgm:presLayoutVars>
      </dgm:prSet>
      <dgm:spPr/>
    </dgm:pt>
    <dgm:pt modelId="{B98B39B5-B445-47AF-8558-DB2EE86B632B}" type="pres">
      <dgm:prSet presAssocID="{B0F54776-2EF3-439F-A89E-25D78AA67761}" presName="dummy" presStyleCnt="0"/>
      <dgm:spPr/>
    </dgm:pt>
    <dgm:pt modelId="{01DC658D-B087-452F-9C40-0FB61ED227CA}" type="pres">
      <dgm:prSet presAssocID="{1BDC750D-AAD8-4E58-9E24-A246E881ED42}" presName="sibTrans" presStyleLbl="sibTrans2D1" presStyleIdx="3" presStyleCnt="7"/>
      <dgm:spPr/>
    </dgm:pt>
    <dgm:pt modelId="{360405EB-610D-4F61-A537-BC5BD75C666D}" type="pres">
      <dgm:prSet presAssocID="{D76FEEA2-726F-452E-A348-42B9B3ED6BDC}" presName="node" presStyleLbl="node1" presStyleIdx="4" presStyleCnt="7" custScaleX="113520" custScaleY="113520">
        <dgm:presLayoutVars>
          <dgm:bulletEnabled val="1"/>
        </dgm:presLayoutVars>
      </dgm:prSet>
      <dgm:spPr/>
    </dgm:pt>
    <dgm:pt modelId="{3B1C652D-AC5C-45B4-ADC2-5C62D2F1C1EA}" type="pres">
      <dgm:prSet presAssocID="{D76FEEA2-726F-452E-A348-42B9B3ED6BDC}" presName="dummy" presStyleCnt="0"/>
      <dgm:spPr/>
    </dgm:pt>
    <dgm:pt modelId="{4AD02B62-2B09-4E56-966A-1B46E46D2D1C}" type="pres">
      <dgm:prSet presAssocID="{7886597C-4390-496E-A5A2-B11A9E48DA25}" presName="sibTrans" presStyleLbl="sibTrans2D1" presStyleIdx="4" presStyleCnt="7"/>
      <dgm:spPr/>
    </dgm:pt>
    <dgm:pt modelId="{71390F61-BC73-4541-8725-12BD0D0BBD58}" type="pres">
      <dgm:prSet presAssocID="{625C1F9E-2CA1-4940-8A68-A06FC9097927}" presName="node" presStyleLbl="node1" presStyleIdx="5" presStyleCnt="7" custScaleX="113520" custScaleY="113520">
        <dgm:presLayoutVars>
          <dgm:bulletEnabled val="1"/>
        </dgm:presLayoutVars>
      </dgm:prSet>
      <dgm:spPr/>
    </dgm:pt>
    <dgm:pt modelId="{B4A58191-DB35-439A-8ACE-9C685C139A96}" type="pres">
      <dgm:prSet presAssocID="{625C1F9E-2CA1-4940-8A68-A06FC9097927}" presName="dummy" presStyleCnt="0"/>
      <dgm:spPr/>
    </dgm:pt>
    <dgm:pt modelId="{1924DB2A-E712-4495-9EBC-0F4AB1FAE2D4}" type="pres">
      <dgm:prSet presAssocID="{90B3B8F8-9804-4A79-97CD-961D1A8E96F1}" presName="sibTrans" presStyleLbl="sibTrans2D1" presStyleIdx="5" presStyleCnt="7"/>
      <dgm:spPr/>
    </dgm:pt>
    <dgm:pt modelId="{24773253-59A0-4659-AFFE-17438B59276B}" type="pres">
      <dgm:prSet presAssocID="{08EBEEE4-4774-4A97-AAEE-0A4C442E4DB0}" presName="node" presStyleLbl="node1" presStyleIdx="6" presStyleCnt="7" custScaleX="113520" custScaleY="113520">
        <dgm:presLayoutVars>
          <dgm:bulletEnabled val="1"/>
        </dgm:presLayoutVars>
      </dgm:prSet>
      <dgm:spPr/>
    </dgm:pt>
    <dgm:pt modelId="{AB85C7DC-1C8B-4E12-93C7-11DAF1AB9F50}" type="pres">
      <dgm:prSet presAssocID="{08EBEEE4-4774-4A97-AAEE-0A4C442E4DB0}" presName="dummy" presStyleCnt="0"/>
      <dgm:spPr/>
    </dgm:pt>
    <dgm:pt modelId="{8D724F5B-224B-40E4-8BA6-CD58CA02395F}" type="pres">
      <dgm:prSet presAssocID="{BDC01EA1-8340-4DE2-9371-724FE0548535}" presName="sibTrans" presStyleLbl="sibTrans2D1" presStyleIdx="6" presStyleCnt="7"/>
      <dgm:spPr/>
    </dgm:pt>
  </dgm:ptLst>
  <dgm:cxnLst>
    <dgm:cxn modelId="{EA6A7E02-FD16-4574-861C-1660CB163E8C}" type="presOf" srcId="{BDC01EA1-8340-4DE2-9371-724FE0548535}" destId="{8D724F5B-224B-40E4-8BA6-CD58CA02395F}" srcOrd="0" destOrd="0" presId="urn:microsoft.com/office/officeart/2005/8/layout/radial6"/>
    <dgm:cxn modelId="{6CD0F504-DC1D-4B66-B989-C7850AC9420B}" type="presOf" srcId="{A5C3413F-30C9-4584-B243-B8DBEE0C3510}" destId="{5D394E72-26DF-4B90-853D-E5D610E7F3BB}" srcOrd="0" destOrd="0" presId="urn:microsoft.com/office/officeart/2005/8/layout/radial6"/>
    <dgm:cxn modelId="{22166A05-A390-4CB2-A481-7841B5698EBA}" type="presOf" srcId="{8E2AC757-BB15-47F4-8639-3013E11A1438}" destId="{0157C3C1-2F8C-4029-8F20-467D94BD8D0C}" srcOrd="0" destOrd="0" presId="urn:microsoft.com/office/officeart/2005/8/layout/radial6"/>
    <dgm:cxn modelId="{2EF2BF07-3088-4FA4-B821-1C47EF9231E4}" type="presOf" srcId="{584E3C2B-DFA6-43D1-9A0F-2F187E9DDBAD}" destId="{D5A37A90-984F-4C98-9E1E-2D5B905AF7E5}" srcOrd="0" destOrd="0" presId="urn:microsoft.com/office/officeart/2005/8/layout/radial6"/>
    <dgm:cxn modelId="{3AF94F12-87EA-4FFC-967D-3732C52E26A6}" type="presOf" srcId="{2BBCF9E0-F6B6-4D7C-AD00-D2211BE62C43}" destId="{9D608C35-BE95-4DC7-8129-A694B377F942}" srcOrd="0" destOrd="0" presId="urn:microsoft.com/office/officeart/2005/8/layout/radial6"/>
    <dgm:cxn modelId="{158BB41E-F85B-476D-9281-43B7444EED01}" srcId="{A1ED79C5-952C-4D90-85E2-CE4D557C9904}" destId="{625C1F9E-2CA1-4940-8A68-A06FC9097927}" srcOrd="5" destOrd="0" parTransId="{E861D503-3903-4E12-BAE3-A1D64D84E71E}" sibTransId="{90B3B8F8-9804-4A79-97CD-961D1A8E96F1}"/>
    <dgm:cxn modelId="{3B3A9033-1A34-4EF9-A74D-A323362CD021}" type="presOf" srcId="{485E6B8A-BFC7-4854-A614-0E0E248966F6}" destId="{8A56B106-6F92-43D7-8400-FE5FA621D198}" srcOrd="0" destOrd="0" presId="urn:microsoft.com/office/officeart/2005/8/layout/radial6"/>
    <dgm:cxn modelId="{2486F436-BA0F-4FCF-8A91-9C2B9CFE587B}" srcId="{A1ED79C5-952C-4D90-85E2-CE4D557C9904}" destId="{B0F54776-2EF3-439F-A89E-25D78AA67761}" srcOrd="3" destOrd="0" parTransId="{C1EFA580-5E93-4578-8C82-7FDE5609ED6B}" sibTransId="{1BDC750D-AAD8-4E58-9E24-A246E881ED42}"/>
    <dgm:cxn modelId="{D22E8A3D-FFAA-4824-8378-664E88F73E81}" type="presOf" srcId="{90B3B8F8-9804-4A79-97CD-961D1A8E96F1}" destId="{1924DB2A-E712-4495-9EBC-0F4AB1FAE2D4}" srcOrd="0" destOrd="0" presId="urn:microsoft.com/office/officeart/2005/8/layout/radial6"/>
    <dgm:cxn modelId="{B89F5A3E-6A86-417A-B55D-E7C3156C9A08}" type="presOf" srcId="{B1240842-5E16-408A-B87B-FCEA5F6A0374}" destId="{90C5BD3B-50EC-4A9D-A194-ED822F298D52}" srcOrd="0" destOrd="0" presId="urn:microsoft.com/office/officeart/2005/8/layout/radial6"/>
    <dgm:cxn modelId="{E844D764-E13E-4A65-B872-B0DAFAAFD1E5}" type="presOf" srcId="{625C1F9E-2CA1-4940-8A68-A06FC9097927}" destId="{71390F61-BC73-4541-8725-12BD0D0BBD58}" srcOrd="0" destOrd="0" presId="urn:microsoft.com/office/officeart/2005/8/layout/radial6"/>
    <dgm:cxn modelId="{0929B768-6845-4CAD-868B-1C6DB9B2EC4B}" srcId="{A1ED79C5-952C-4D90-85E2-CE4D557C9904}" destId="{2BBCF9E0-F6B6-4D7C-AD00-D2211BE62C43}" srcOrd="0" destOrd="0" parTransId="{44FF72AF-1FC4-44F1-B3B2-7BCEEE159C07}" sibTransId="{A5C3413F-30C9-4584-B243-B8DBEE0C3510}"/>
    <dgm:cxn modelId="{65956F4E-8C72-4C3A-B371-1E27DE6B8F3E}" srcId="{A1ED79C5-952C-4D90-85E2-CE4D557C9904}" destId="{D76FEEA2-726F-452E-A348-42B9B3ED6BDC}" srcOrd="4" destOrd="0" parTransId="{7AA51852-E3B8-4D91-BD40-A7580EF990FB}" sibTransId="{7886597C-4390-496E-A5A2-B11A9E48DA25}"/>
    <dgm:cxn modelId="{00857D56-F7C5-405D-8F80-30308C074515}" srcId="{A1ED79C5-952C-4D90-85E2-CE4D557C9904}" destId="{08EBEEE4-4774-4A97-AAEE-0A4C442E4DB0}" srcOrd="6" destOrd="0" parTransId="{1F5AD9AE-D7E8-482A-950A-7D13D29F1B3E}" sibTransId="{BDC01EA1-8340-4DE2-9371-724FE0548535}"/>
    <dgm:cxn modelId="{BBC61184-CD9D-46AA-9932-0E852313B313}" type="presOf" srcId="{7886597C-4390-496E-A5A2-B11A9E48DA25}" destId="{4AD02B62-2B09-4E56-966A-1B46E46D2D1C}" srcOrd="0" destOrd="0" presId="urn:microsoft.com/office/officeart/2005/8/layout/radial6"/>
    <dgm:cxn modelId="{1C0A1A8D-FC11-44CE-B97B-9A5F15B0D8F8}" type="presOf" srcId="{08EBEEE4-4774-4A97-AAEE-0A4C442E4DB0}" destId="{24773253-59A0-4659-AFFE-17438B59276B}" srcOrd="0" destOrd="0" presId="urn:microsoft.com/office/officeart/2005/8/layout/radial6"/>
    <dgm:cxn modelId="{422986AB-D160-4207-B8FA-E15DE978AAC2}" type="presOf" srcId="{D76FEEA2-726F-452E-A348-42B9B3ED6BDC}" destId="{360405EB-610D-4F61-A537-BC5BD75C666D}" srcOrd="0" destOrd="0" presId="urn:microsoft.com/office/officeart/2005/8/layout/radial6"/>
    <dgm:cxn modelId="{5F402CAD-DE5D-4401-8849-0B700EF36CDC}" type="presOf" srcId="{1BDC750D-AAD8-4E58-9E24-A246E881ED42}" destId="{01DC658D-B087-452F-9C40-0FB61ED227CA}" srcOrd="0" destOrd="0" presId="urn:microsoft.com/office/officeart/2005/8/layout/radial6"/>
    <dgm:cxn modelId="{504082B7-8FAF-4EF8-958F-2CA46A61D3D4}" type="presOf" srcId="{A1ED79C5-952C-4D90-85E2-CE4D557C9904}" destId="{79AF4430-592D-4CD8-8040-14BDAA2FBC99}" srcOrd="0" destOrd="0" presId="urn:microsoft.com/office/officeart/2005/8/layout/radial6"/>
    <dgm:cxn modelId="{0827D6D3-93C1-40BD-BF1C-E2DBED7C71BB}" srcId="{A1ED79C5-952C-4D90-85E2-CE4D557C9904}" destId="{B1240842-5E16-408A-B87B-FCEA5F6A0374}" srcOrd="2" destOrd="0" parTransId="{5A7241B1-9A83-487A-AB53-F1AC03A2830E}" sibTransId="{485E6B8A-BFC7-4854-A614-0E0E248966F6}"/>
    <dgm:cxn modelId="{CEB347DD-7708-45AB-A70E-3DF4585A80EA}" srcId="{A1ED79C5-952C-4D90-85E2-CE4D557C9904}" destId="{A907A4E2-2079-464F-ADEB-EC910B92A063}" srcOrd="1" destOrd="0" parTransId="{13F44E48-41DE-456D-A958-AFEFA31A6EB2}" sibTransId="{8E2AC757-BB15-47F4-8639-3013E11A1438}"/>
    <dgm:cxn modelId="{910C92E1-E329-4872-B947-D78E8DCA2870}" type="presOf" srcId="{B0F54776-2EF3-439F-A89E-25D78AA67761}" destId="{B4A8BB61-32F5-428B-ACB7-FB389663C5B2}" srcOrd="0" destOrd="0" presId="urn:microsoft.com/office/officeart/2005/8/layout/radial6"/>
    <dgm:cxn modelId="{115F4FE5-CACD-4E62-A1BF-DCA4DCC55D41}" srcId="{584E3C2B-DFA6-43D1-9A0F-2F187E9DDBAD}" destId="{A1ED79C5-952C-4D90-85E2-CE4D557C9904}" srcOrd="0" destOrd="0" parTransId="{B32D678D-0B21-4C67-A265-A7E77E12EDAD}" sibTransId="{D88D62EE-59C0-45A1-B1A7-049D40E08648}"/>
    <dgm:cxn modelId="{02CDD7F4-E6F4-4A7F-913C-44BBA848BBD5}" type="presOf" srcId="{A907A4E2-2079-464F-ADEB-EC910B92A063}" destId="{A910E9F1-E9B1-46A9-BF47-8F20A59D9563}" srcOrd="0" destOrd="0" presId="urn:microsoft.com/office/officeart/2005/8/layout/radial6"/>
    <dgm:cxn modelId="{BFDE9B0F-1FE2-492D-A920-5767C3B00BB6}" type="presParOf" srcId="{D5A37A90-984F-4C98-9E1E-2D5B905AF7E5}" destId="{79AF4430-592D-4CD8-8040-14BDAA2FBC99}" srcOrd="0" destOrd="0" presId="urn:microsoft.com/office/officeart/2005/8/layout/radial6"/>
    <dgm:cxn modelId="{900F5295-248F-402E-912D-43CC91AABF31}" type="presParOf" srcId="{D5A37A90-984F-4C98-9E1E-2D5B905AF7E5}" destId="{9D608C35-BE95-4DC7-8129-A694B377F942}" srcOrd="1" destOrd="0" presId="urn:microsoft.com/office/officeart/2005/8/layout/radial6"/>
    <dgm:cxn modelId="{8133E108-76F6-4F8F-9A36-30727C100850}" type="presParOf" srcId="{D5A37A90-984F-4C98-9E1E-2D5B905AF7E5}" destId="{8647BCFD-4CBD-4659-9626-123778CBE722}" srcOrd="2" destOrd="0" presId="urn:microsoft.com/office/officeart/2005/8/layout/radial6"/>
    <dgm:cxn modelId="{273C8DEC-BE94-4503-BE59-71BABFB4EAD7}" type="presParOf" srcId="{D5A37A90-984F-4C98-9E1E-2D5B905AF7E5}" destId="{5D394E72-26DF-4B90-853D-E5D610E7F3BB}" srcOrd="3" destOrd="0" presId="urn:microsoft.com/office/officeart/2005/8/layout/radial6"/>
    <dgm:cxn modelId="{1C48D6A1-B4FB-4136-AAA7-0979483CE141}" type="presParOf" srcId="{D5A37A90-984F-4C98-9E1E-2D5B905AF7E5}" destId="{A910E9F1-E9B1-46A9-BF47-8F20A59D9563}" srcOrd="4" destOrd="0" presId="urn:microsoft.com/office/officeart/2005/8/layout/radial6"/>
    <dgm:cxn modelId="{4CD9C441-1415-431B-ACD0-4D34F0DDD0CF}" type="presParOf" srcId="{D5A37A90-984F-4C98-9E1E-2D5B905AF7E5}" destId="{F09DC602-0CF2-457C-8033-A744E093AC80}" srcOrd="5" destOrd="0" presId="urn:microsoft.com/office/officeart/2005/8/layout/radial6"/>
    <dgm:cxn modelId="{602A6137-791E-441D-8A37-042E6F1B8203}" type="presParOf" srcId="{D5A37A90-984F-4C98-9E1E-2D5B905AF7E5}" destId="{0157C3C1-2F8C-4029-8F20-467D94BD8D0C}" srcOrd="6" destOrd="0" presId="urn:microsoft.com/office/officeart/2005/8/layout/radial6"/>
    <dgm:cxn modelId="{8C94E6CB-ABDF-4FC3-B42E-787A1256137A}" type="presParOf" srcId="{D5A37A90-984F-4C98-9E1E-2D5B905AF7E5}" destId="{90C5BD3B-50EC-4A9D-A194-ED822F298D52}" srcOrd="7" destOrd="0" presId="urn:microsoft.com/office/officeart/2005/8/layout/radial6"/>
    <dgm:cxn modelId="{ED7AC7FD-403B-42D7-80EA-83839437B444}" type="presParOf" srcId="{D5A37A90-984F-4C98-9E1E-2D5B905AF7E5}" destId="{A03F8BFF-41E7-46EC-805B-63585FFC9813}" srcOrd="8" destOrd="0" presId="urn:microsoft.com/office/officeart/2005/8/layout/radial6"/>
    <dgm:cxn modelId="{51299017-0F1E-47FB-96B4-9D7A61858494}" type="presParOf" srcId="{D5A37A90-984F-4C98-9E1E-2D5B905AF7E5}" destId="{8A56B106-6F92-43D7-8400-FE5FA621D198}" srcOrd="9" destOrd="0" presId="urn:microsoft.com/office/officeart/2005/8/layout/radial6"/>
    <dgm:cxn modelId="{D450C89C-BD30-4B4C-9F37-D2F9C2FC61DF}" type="presParOf" srcId="{D5A37A90-984F-4C98-9E1E-2D5B905AF7E5}" destId="{B4A8BB61-32F5-428B-ACB7-FB389663C5B2}" srcOrd="10" destOrd="0" presId="urn:microsoft.com/office/officeart/2005/8/layout/radial6"/>
    <dgm:cxn modelId="{CDAE0631-B52E-43DD-A354-0C99A67334C9}" type="presParOf" srcId="{D5A37A90-984F-4C98-9E1E-2D5B905AF7E5}" destId="{B98B39B5-B445-47AF-8558-DB2EE86B632B}" srcOrd="11" destOrd="0" presId="urn:microsoft.com/office/officeart/2005/8/layout/radial6"/>
    <dgm:cxn modelId="{737C3FB6-21CF-4A82-ACD4-E27C2F86F8CC}" type="presParOf" srcId="{D5A37A90-984F-4C98-9E1E-2D5B905AF7E5}" destId="{01DC658D-B087-452F-9C40-0FB61ED227CA}" srcOrd="12" destOrd="0" presId="urn:microsoft.com/office/officeart/2005/8/layout/radial6"/>
    <dgm:cxn modelId="{FFA58DE0-169F-4D51-A6C5-DBA751D68752}" type="presParOf" srcId="{D5A37A90-984F-4C98-9E1E-2D5B905AF7E5}" destId="{360405EB-610D-4F61-A537-BC5BD75C666D}" srcOrd="13" destOrd="0" presId="urn:microsoft.com/office/officeart/2005/8/layout/radial6"/>
    <dgm:cxn modelId="{278ED107-A7AA-44CD-9EC6-07B8D209C34F}" type="presParOf" srcId="{D5A37A90-984F-4C98-9E1E-2D5B905AF7E5}" destId="{3B1C652D-AC5C-45B4-ADC2-5C62D2F1C1EA}" srcOrd="14" destOrd="0" presId="urn:microsoft.com/office/officeart/2005/8/layout/radial6"/>
    <dgm:cxn modelId="{7DCEB05C-201B-4453-BF13-9E7F3265DE7A}" type="presParOf" srcId="{D5A37A90-984F-4C98-9E1E-2D5B905AF7E5}" destId="{4AD02B62-2B09-4E56-966A-1B46E46D2D1C}" srcOrd="15" destOrd="0" presId="urn:microsoft.com/office/officeart/2005/8/layout/radial6"/>
    <dgm:cxn modelId="{88680EDB-A8C1-44B1-B5BE-399041F9C2C2}" type="presParOf" srcId="{D5A37A90-984F-4C98-9E1E-2D5B905AF7E5}" destId="{71390F61-BC73-4541-8725-12BD0D0BBD58}" srcOrd="16" destOrd="0" presId="urn:microsoft.com/office/officeart/2005/8/layout/radial6"/>
    <dgm:cxn modelId="{2A359CC5-2A33-4D72-8D2A-428B1FD25ED9}" type="presParOf" srcId="{D5A37A90-984F-4C98-9E1E-2D5B905AF7E5}" destId="{B4A58191-DB35-439A-8ACE-9C685C139A96}" srcOrd="17" destOrd="0" presId="urn:microsoft.com/office/officeart/2005/8/layout/radial6"/>
    <dgm:cxn modelId="{0862EF44-AE17-45CA-8CE4-1AD96E4825B6}" type="presParOf" srcId="{D5A37A90-984F-4C98-9E1E-2D5B905AF7E5}" destId="{1924DB2A-E712-4495-9EBC-0F4AB1FAE2D4}" srcOrd="18" destOrd="0" presId="urn:microsoft.com/office/officeart/2005/8/layout/radial6"/>
    <dgm:cxn modelId="{B4DAD011-7C1D-44D4-9961-CEF4A82F535F}" type="presParOf" srcId="{D5A37A90-984F-4C98-9E1E-2D5B905AF7E5}" destId="{24773253-59A0-4659-AFFE-17438B59276B}" srcOrd="19" destOrd="0" presId="urn:microsoft.com/office/officeart/2005/8/layout/radial6"/>
    <dgm:cxn modelId="{E87B0A0E-B7F2-460F-BAAA-95A8A4506067}" type="presParOf" srcId="{D5A37A90-984F-4C98-9E1E-2D5B905AF7E5}" destId="{AB85C7DC-1C8B-4E12-93C7-11DAF1AB9F50}" srcOrd="20" destOrd="0" presId="urn:microsoft.com/office/officeart/2005/8/layout/radial6"/>
    <dgm:cxn modelId="{69B303C5-E4F9-4559-BBA6-3D38179BFE3D}" type="presParOf" srcId="{D5A37A90-984F-4C98-9E1E-2D5B905AF7E5}" destId="{8D724F5B-224B-40E4-8BA6-CD58CA02395F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724F5B-224B-40E4-8BA6-CD58CA02395F}">
      <dsp:nvSpPr>
        <dsp:cNvPr id="0" name=""/>
        <dsp:cNvSpPr/>
      </dsp:nvSpPr>
      <dsp:spPr>
        <a:xfrm>
          <a:off x="512880" y="399111"/>
          <a:ext cx="3170401" cy="3170401"/>
        </a:xfrm>
        <a:prstGeom prst="blockArc">
          <a:avLst>
            <a:gd name="adj1" fmla="val 13114286"/>
            <a:gd name="adj2" fmla="val 16200000"/>
            <a:gd name="adj3" fmla="val 3889"/>
          </a:avLst>
        </a:prstGeom>
        <a:solidFill>
          <a:schemeClr val="accent2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threePt" dir="t"/>
        </a:scene3d>
        <a:sp3d prstMaterial="plastic">
          <a:bevelB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24DB2A-E712-4495-9EBC-0F4AB1FAE2D4}">
      <dsp:nvSpPr>
        <dsp:cNvPr id="0" name=""/>
        <dsp:cNvSpPr/>
      </dsp:nvSpPr>
      <dsp:spPr>
        <a:xfrm>
          <a:off x="512880" y="399111"/>
          <a:ext cx="3170401" cy="3170401"/>
        </a:xfrm>
        <a:prstGeom prst="blockArc">
          <a:avLst>
            <a:gd name="adj1" fmla="val 10028571"/>
            <a:gd name="adj2" fmla="val 13114286"/>
            <a:gd name="adj3" fmla="val 3889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D02B62-2B09-4E56-966A-1B46E46D2D1C}">
      <dsp:nvSpPr>
        <dsp:cNvPr id="0" name=""/>
        <dsp:cNvSpPr/>
      </dsp:nvSpPr>
      <dsp:spPr>
        <a:xfrm>
          <a:off x="512880" y="399111"/>
          <a:ext cx="3170401" cy="3170401"/>
        </a:xfrm>
        <a:prstGeom prst="blockArc">
          <a:avLst>
            <a:gd name="adj1" fmla="val 6942857"/>
            <a:gd name="adj2" fmla="val 10028571"/>
            <a:gd name="adj3" fmla="val 3889"/>
          </a:avLst>
        </a:prstGeom>
        <a:solidFill>
          <a:srgbClr val="CD7775"/>
        </a:solidFill>
        <a:ln>
          <a:noFill/>
        </a:ln>
        <a:effectLst/>
        <a:scene3d>
          <a:camera prst="orthographicFront"/>
          <a:lightRig rig="threePt" dir="t"/>
        </a:scene3d>
        <a:sp3d prstMaterial="plastic">
          <a:bevelB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DC658D-B087-452F-9C40-0FB61ED227CA}">
      <dsp:nvSpPr>
        <dsp:cNvPr id="0" name=""/>
        <dsp:cNvSpPr/>
      </dsp:nvSpPr>
      <dsp:spPr>
        <a:xfrm>
          <a:off x="512880" y="399111"/>
          <a:ext cx="3170401" cy="3170401"/>
        </a:xfrm>
        <a:prstGeom prst="blockArc">
          <a:avLst>
            <a:gd name="adj1" fmla="val 3857143"/>
            <a:gd name="adj2" fmla="val 6942857"/>
            <a:gd name="adj3" fmla="val 3889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56B106-6F92-43D7-8400-FE5FA621D198}">
      <dsp:nvSpPr>
        <dsp:cNvPr id="0" name=""/>
        <dsp:cNvSpPr/>
      </dsp:nvSpPr>
      <dsp:spPr>
        <a:xfrm>
          <a:off x="512880" y="399111"/>
          <a:ext cx="3170401" cy="3170401"/>
        </a:xfrm>
        <a:prstGeom prst="blockArc">
          <a:avLst>
            <a:gd name="adj1" fmla="val 771429"/>
            <a:gd name="adj2" fmla="val 3857143"/>
            <a:gd name="adj3" fmla="val 3889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57C3C1-2F8C-4029-8F20-467D94BD8D0C}">
      <dsp:nvSpPr>
        <dsp:cNvPr id="0" name=""/>
        <dsp:cNvSpPr/>
      </dsp:nvSpPr>
      <dsp:spPr>
        <a:xfrm>
          <a:off x="512880" y="399111"/>
          <a:ext cx="3170401" cy="3170401"/>
        </a:xfrm>
        <a:prstGeom prst="blockArc">
          <a:avLst>
            <a:gd name="adj1" fmla="val 19285714"/>
            <a:gd name="adj2" fmla="val 771429"/>
            <a:gd name="adj3" fmla="val 3889"/>
          </a:avLst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/>
        </a:scene3d>
        <a:sp3d prstMaterial="plastic">
          <a:bevelB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394E72-26DF-4B90-853D-E5D610E7F3BB}">
      <dsp:nvSpPr>
        <dsp:cNvPr id="0" name=""/>
        <dsp:cNvSpPr/>
      </dsp:nvSpPr>
      <dsp:spPr>
        <a:xfrm>
          <a:off x="512880" y="399111"/>
          <a:ext cx="3170401" cy="3170401"/>
        </a:xfrm>
        <a:prstGeom prst="blockArc">
          <a:avLst>
            <a:gd name="adj1" fmla="val 16200000"/>
            <a:gd name="adj2" fmla="val 19285714"/>
            <a:gd name="adj3" fmla="val 3889"/>
          </a:avLst>
        </a:prstGeom>
        <a:solidFill>
          <a:schemeClr val="accent2">
            <a:lumMod val="40000"/>
            <a:lumOff val="60000"/>
          </a:schemeClr>
        </a:solidFill>
        <a:ln cmpd="dbl">
          <a:noFill/>
        </a:ln>
        <a:effectLst/>
        <a:scene3d>
          <a:camera prst="orthographicFront"/>
          <a:lightRig rig="threePt" dir="t"/>
        </a:scene3d>
        <a:sp3d prstMaterial="plastic">
          <a:bevelB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AF4430-592D-4CD8-8040-14BDAA2FBC99}">
      <dsp:nvSpPr>
        <dsp:cNvPr id="0" name=""/>
        <dsp:cNvSpPr/>
      </dsp:nvSpPr>
      <dsp:spPr>
        <a:xfrm>
          <a:off x="1312035" y="1198266"/>
          <a:ext cx="1572090" cy="1572090"/>
        </a:xfrm>
        <a:prstGeom prst="ellipse">
          <a:avLst/>
        </a:prstGeom>
        <a:solidFill>
          <a:srgbClr val="CC0000"/>
        </a:solidFill>
        <a:ln w="47625" cap="flat" cmpd="sng" algn="ctr">
          <a:solidFill>
            <a:srgbClr val="CD7775">
              <a:alpha val="71000"/>
            </a:srgbClr>
          </a:solidFill>
          <a:prstDash val="sysDash"/>
        </a:ln>
        <a:effectLst/>
        <a:scene3d>
          <a:camera prst="orthographicFront"/>
          <a:lightRig rig="threePt" dir="t"/>
        </a:scene3d>
        <a:sp3d prstMaterial="plastic">
          <a:bevelB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ts val="1920"/>
            </a:lnSpc>
            <a:spcBef>
              <a:spcPct val="0"/>
            </a:spcBef>
            <a:spcAft>
              <a:spcPts val="600"/>
            </a:spcAft>
            <a:buNone/>
          </a:pPr>
          <a:endParaRPr lang="en-US" altLang="ko-KR" sz="1800" b="1" kern="1200" dirty="0">
            <a:solidFill>
              <a:schemeClr val="bg1"/>
            </a:solidFill>
            <a:latin typeface="맑은 고딕" panose="020B0503020000020004" pitchFamily="50" charset="-127"/>
            <a:ea typeface="맑은 고딕" panose="020B0503020000020004" pitchFamily="50" charset="-127"/>
          </a:endParaRPr>
        </a:p>
      </dsp:txBody>
      <dsp:txXfrm>
        <a:off x="1542262" y="1428493"/>
        <a:ext cx="1111636" cy="1111636"/>
      </dsp:txXfrm>
    </dsp:sp>
    <dsp:sp modelId="{9D608C35-BE95-4DC7-8129-A694B377F942}">
      <dsp:nvSpPr>
        <dsp:cNvPr id="0" name=""/>
        <dsp:cNvSpPr/>
      </dsp:nvSpPr>
      <dsp:spPr>
        <a:xfrm>
          <a:off x="1612080" y="-56065"/>
          <a:ext cx="972001" cy="972001"/>
        </a:xfrm>
        <a:prstGeom prst="ellipse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prstMaterial="plastic">
          <a:bevelB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66725" latinLnBrk="1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50" b="1" kern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rPr>
            <a:t>동종업계  </a:t>
          </a:r>
          <a:r>
            <a:rPr lang="en-US" altLang="ko-KR" sz="1050" b="1" kern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rPr>
            <a:t>1</a:t>
          </a:r>
          <a:r>
            <a:rPr lang="ko-KR" altLang="en-US" sz="1050" b="1" kern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rPr>
            <a:t>위</a:t>
          </a:r>
          <a:endParaRPr lang="en-US" altLang="ko-KR" sz="1050" b="1" kern="1200" dirty="0">
            <a:solidFill>
              <a:schemeClr val="tx1"/>
            </a:solidFill>
            <a:latin typeface="맑은 고딕" panose="020B0503020000020004" pitchFamily="50" charset="-127"/>
            <a:ea typeface="맑은 고딕" panose="020B0503020000020004" pitchFamily="50" charset="-127"/>
          </a:endParaRPr>
        </a:p>
      </dsp:txBody>
      <dsp:txXfrm>
        <a:off x="1754426" y="86281"/>
        <a:ext cx="687309" cy="687309"/>
      </dsp:txXfrm>
    </dsp:sp>
    <dsp:sp modelId="{A910E9F1-E9B1-46A9-BF47-8F20A59D9563}">
      <dsp:nvSpPr>
        <dsp:cNvPr id="0" name=""/>
        <dsp:cNvSpPr/>
      </dsp:nvSpPr>
      <dsp:spPr>
        <a:xfrm>
          <a:off x="2827340" y="529173"/>
          <a:ext cx="972001" cy="972001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prstMaterial="plastic">
          <a:bevelB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66725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50" b="1" kern="1200" dirty="0">
              <a:solidFill>
                <a:schemeClr val="tx1"/>
              </a:solidFill>
            </a:rPr>
            <a:t>생산</a:t>
          </a:r>
          <a:endParaRPr lang="ko-KR" altLang="en-US" sz="1000" b="1" kern="1200" dirty="0">
            <a:solidFill>
              <a:schemeClr val="tx1"/>
            </a:solidFill>
          </a:endParaRPr>
        </a:p>
      </dsp:txBody>
      <dsp:txXfrm>
        <a:off x="2969686" y="671519"/>
        <a:ext cx="687309" cy="687309"/>
      </dsp:txXfrm>
    </dsp:sp>
    <dsp:sp modelId="{90C5BD3B-50EC-4A9D-A194-ED822F298D52}">
      <dsp:nvSpPr>
        <dsp:cNvPr id="0" name=""/>
        <dsp:cNvSpPr/>
      </dsp:nvSpPr>
      <dsp:spPr>
        <a:xfrm>
          <a:off x="3127484" y="1844192"/>
          <a:ext cx="972001" cy="972001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prstMaterial="plastic">
          <a:bevelB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66725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50" b="1" kern="1200" dirty="0">
              <a:solidFill>
                <a:schemeClr val="tx1"/>
              </a:solidFill>
            </a:rPr>
            <a:t>물류</a:t>
          </a:r>
          <a:endParaRPr lang="ko-KR" altLang="en-US" sz="1000" b="1" kern="1200" dirty="0">
            <a:solidFill>
              <a:schemeClr val="tx1"/>
            </a:solidFill>
          </a:endParaRPr>
        </a:p>
      </dsp:txBody>
      <dsp:txXfrm>
        <a:off x="3269830" y="1986538"/>
        <a:ext cx="687309" cy="687309"/>
      </dsp:txXfrm>
    </dsp:sp>
    <dsp:sp modelId="{B4A8BB61-32F5-428B-ACB7-FB389663C5B2}">
      <dsp:nvSpPr>
        <dsp:cNvPr id="0" name=""/>
        <dsp:cNvSpPr/>
      </dsp:nvSpPr>
      <dsp:spPr>
        <a:xfrm>
          <a:off x="2286498" y="2898755"/>
          <a:ext cx="972001" cy="972001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prstMaterial="plastic">
          <a:bevelB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4400" rIns="0" bIns="14400" numCol="1" spcCol="1270" anchor="ctr" anchorCtr="0">
          <a:noAutofit/>
        </a:bodyPr>
        <a:lstStyle/>
        <a:p>
          <a:pPr marL="0" lvl="0" indent="0" algn="ctr" defTabSz="444500" latinLnBrk="1">
            <a:lnSpc>
              <a:spcPct val="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00" b="1" kern="1200" dirty="0">
              <a:solidFill>
                <a:schemeClr val="tx1"/>
              </a:solidFill>
            </a:rPr>
            <a:t>유통</a:t>
          </a:r>
          <a:endParaRPr lang="en-US" altLang="ko-KR" sz="1000" b="1" kern="1200" dirty="0">
            <a:solidFill>
              <a:schemeClr val="tx1"/>
            </a:solidFill>
          </a:endParaRPr>
        </a:p>
        <a:p>
          <a:pPr marL="0" lvl="0" indent="0" algn="ctr" defTabSz="444500" latinLnBrk="1">
            <a:lnSpc>
              <a:spcPct val="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900" b="1" kern="1200" dirty="0">
              <a:solidFill>
                <a:schemeClr val="tx1"/>
              </a:solidFill>
            </a:rPr>
            <a:t>(</a:t>
          </a:r>
          <a:r>
            <a:rPr lang="ko-KR" altLang="en-US" sz="900" b="1" kern="1200" dirty="0">
              <a:solidFill>
                <a:schemeClr val="tx1"/>
              </a:solidFill>
            </a:rPr>
            <a:t>전국영업소</a:t>
          </a:r>
          <a:r>
            <a:rPr lang="en-US" altLang="ko-KR" sz="1000" b="1" kern="1200" dirty="0">
              <a:solidFill>
                <a:schemeClr val="tx1"/>
              </a:solidFill>
            </a:rPr>
            <a:t>)</a:t>
          </a:r>
          <a:endParaRPr lang="ko-KR" altLang="en-US" sz="1000" b="1" kern="1200" dirty="0">
            <a:solidFill>
              <a:schemeClr val="tx1"/>
            </a:solidFill>
          </a:endParaRPr>
        </a:p>
      </dsp:txBody>
      <dsp:txXfrm>
        <a:off x="2428844" y="3041101"/>
        <a:ext cx="687309" cy="687309"/>
      </dsp:txXfrm>
    </dsp:sp>
    <dsp:sp modelId="{360405EB-610D-4F61-A537-BC5BD75C666D}">
      <dsp:nvSpPr>
        <dsp:cNvPr id="0" name=""/>
        <dsp:cNvSpPr/>
      </dsp:nvSpPr>
      <dsp:spPr>
        <a:xfrm>
          <a:off x="937661" y="2898755"/>
          <a:ext cx="972001" cy="972001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prstMaterial="plastic">
          <a:bevelB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66725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50" b="1" kern="1200" dirty="0">
              <a:solidFill>
                <a:schemeClr val="tx1"/>
              </a:solidFill>
            </a:rPr>
            <a:t>협력사    운영</a:t>
          </a:r>
        </a:p>
      </dsp:txBody>
      <dsp:txXfrm>
        <a:off x="1080007" y="3041101"/>
        <a:ext cx="687309" cy="687309"/>
      </dsp:txXfrm>
    </dsp:sp>
    <dsp:sp modelId="{71390F61-BC73-4541-8725-12BD0D0BBD58}">
      <dsp:nvSpPr>
        <dsp:cNvPr id="0" name=""/>
        <dsp:cNvSpPr/>
      </dsp:nvSpPr>
      <dsp:spPr>
        <a:xfrm>
          <a:off x="96675" y="1844192"/>
          <a:ext cx="972001" cy="972001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prstMaterial="plastic">
          <a:bevelB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444500" eaLnBrk="1" fontAlgn="auto" latinLnBrk="1" hangingPunct="1">
            <a:lnSpc>
              <a:spcPct val="5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en-US" altLang="ko-KR" sz="800" b="1" kern="1200" dirty="0">
            <a:solidFill>
              <a:schemeClr val="tx1"/>
            </a:solidFill>
            <a:latin typeface="맑은 고딕" panose="020B0503020000020004" pitchFamily="50" charset="-127"/>
            <a:ea typeface="+mn-ea"/>
          </a:endParaRPr>
        </a:p>
        <a:p>
          <a:pPr marL="0" marR="0" lvl="0" indent="0" algn="ctr" defTabSz="444500" eaLnBrk="1" fontAlgn="auto" latinLnBrk="1" hangingPunct="1">
            <a:lnSpc>
              <a:spcPct val="5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ko-KR" altLang="en-US" sz="1050" b="1" kern="1200" dirty="0">
              <a:solidFill>
                <a:schemeClr val="tx1"/>
              </a:solidFill>
              <a:latin typeface="맑은 고딕" panose="020B0503020000020004" pitchFamily="50" charset="-127"/>
              <a:ea typeface="+mn-ea"/>
            </a:rPr>
            <a:t>자체개발</a:t>
          </a:r>
          <a:endParaRPr lang="en-US" altLang="ko-KR" sz="1050" b="1" kern="1200" dirty="0">
            <a:solidFill>
              <a:schemeClr val="tx1"/>
            </a:solidFill>
            <a:latin typeface="맑은 고딕" panose="020B0503020000020004" pitchFamily="50" charset="-127"/>
            <a:ea typeface="+mn-ea"/>
          </a:endParaRPr>
        </a:p>
        <a:p>
          <a:pPr marL="0" lvl="0" algn="ctr" defTabSz="444500" latinLnBrk="1">
            <a:lnSpc>
              <a:spcPct val="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50" b="1" kern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rPr>
            <a:t>시스템</a:t>
          </a:r>
          <a:endParaRPr lang="ko-KR" altLang="en-US" sz="1050" b="1" kern="1200" dirty="0">
            <a:solidFill>
              <a:schemeClr val="tx1"/>
            </a:solidFill>
          </a:endParaRPr>
        </a:p>
      </dsp:txBody>
      <dsp:txXfrm>
        <a:off x="239021" y="1986538"/>
        <a:ext cx="687309" cy="687309"/>
      </dsp:txXfrm>
    </dsp:sp>
    <dsp:sp modelId="{24773253-59A0-4659-AFFE-17438B59276B}">
      <dsp:nvSpPr>
        <dsp:cNvPr id="0" name=""/>
        <dsp:cNvSpPr/>
      </dsp:nvSpPr>
      <dsp:spPr>
        <a:xfrm>
          <a:off x="396819" y="529173"/>
          <a:ext cx="972001" cy="972001"/>
        </a:xfrm>
        <a:prstGeom prst="ellipse">
          <a:avLst/>
        </a:prstGeom>
        <a:solidFill>
          <a:srgbClr val="CD777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prstMaterial="plastic">
          <a:bevelB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00" b="1" kern="1200" dirty="0">
              <a:solidFill>
                <a:schemeClr val="tx1"/>
              </a:solidFill>
            </a:rPr>
            <a:t>상품개발</a:t>
          </a:r>
        </a:p>
      </dsp:txBody>
      <dsp:txXfrm>
        <a:off x="539165" y="671519"/>
        <a:ext cx="687309" cy="6873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2CE53A2A-20C4-4077-A9DC-29002182A549}" type="datetimeFigureOut">
              <a:rPr lang="ko-KR" altLang="en-US" smtClean="0"/>
              <a:pPr/>
              <a:t>2024-10-31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435" y="4748332"/>
            <a:ext cx="5491480" cy="4498420"/>
          </a:xfrm>
          <a:prstGeom prst="rect">
            <a:avLst/>
          </a:prstGeom>
        </p:spPr>
        <p:txBody>
          <a:bodyPr vert="horz" lIns="96341" tIns="48171" rIns="96341" bIns="48171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29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8210" y="9494929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28823DD3-73E2-45E7-AACF-A013A2CA8EE8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72942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23DD3-73E2-45E7-AACF-A013A2CA8EE8}" type="slidenum">
              <a:rPr lang="ko-KR" altLang="en-US" smtClean="0"/>
              <a:pPr/>
              <a:t>11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8753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9CF4C-77C5-4695-A63E-D3A5C10DB4FD}" type="datetimeFigureOut">
              <a:rPr lang="ko-KR" altLang="en-US"/>
              <a:pPr>
                <a:defRPr/>
              </a:pPr>
              <a:t>2024-10-31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68246-F3CC-4367-8AF6-192EF316ACB8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449E4-36C2-4203-9E64-89675A319872}" type="datetimeFigureOut">
              <a:rPr lang="ko-KR" altLang="en-US"/>
              <a:pPr>
                <a:defRPr/>
              </a:pPr>
              <a:t>2024-10-31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95265-F1B8-478C-85A4-0FA455329BF3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E9F28-97B7-46C5-AF42-942A142323B2}" type="datetimeFigureOut">
              <a:rPr lang="ko-KR" altLang="en-US"/>
              <a:pPr>
                <a:defRPr/>
              </a:pPr>
              <a:t>2024-10-31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B17B4-02B5-4A71-B6C1-4BE18F35B6C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73DF9-B400-4125-959A-718704FDB90F}" type="datetimeFigureOut">
              <a:rPr lang="ko-KR" altLang="en-US"/>
              <a:pPr>
                <a:defRPr/>
              </a:pPr>
              <a:t>2024-10-31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9E661-03FE-4AD8-90C5-CBBA8C08BB5F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C3E29-0F8C-459D-904B-AB2E2BCBB84E}" type="datetimeFigureOut">
              <a:rPr lang="ko-KR" altLang="en-US"/>
              <a:pPr>
                <a:defRPr/>
              </a:pPr>
              <a:t>2024-10-31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FD62A-7AB3-417A-915E-782F2CE0C2CF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241D1-73DE-47C1-8BAC-47F2A7FF320B}" type="datetimeFigureOut">
              <a:rPr lang="ko-KR" altLang="en-US"/>
              <a:pPr>
                <a:defRPr/>
              </a:pPr>
              <a:t>2024-10-31</a:t>
            </a:fld>
            <a:endParaRPr lang="ko-KR" altLang="en-US" dirty="0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59A70-88F8-42FD-9C39-C72F63BDEF85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EF6B9-F8A8-405A-B266-9A0A2EA0476F}" type="datetimeFigureOut">
              <a:rPr lang="ko-KR" altLang="en-US"/>
              <a:pPr>
                <a:defRPr/>
              </a:pPr>
              <a:t>2024-10-31</a:t>
            </a:fld>
            <a:endParaRPr lang="ko-KR" altLang="en-US" dirty="0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9DB95-B031-4461-BFDB-1BEA36F364C2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6DF72-B688-422B-9B10-807CCC3244B6}" type="datetimeFigureOut">
              <a:rPr lang="ko-KR" altLang="en-US"/>
              <a:pPr>
                <a:defRPr/>
              </a:pPr>
              <a:t>2024-10-31</a:t>
            </a:fld>
            <a:endParaRPr lang="ko-KR" altLang="en-US" dirty="0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8CA93-6B92-46D8-AE05-B21B29293DBF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FC25B-42D8-4ECD-B143-AD36DD6503F4}" type="datetimeFigureOut">
              <a:rPr lang="ko-KR" altLang="en-US"/>
              <a:pPr>
                <a:defRPr/>
              </a:pPr>
              <a:t>2024-10-31</a:t>
            </a:fld>
            <a:endParaRPr lang="ko-KR" altLang="en-US" dirty="0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316F2-04BD-4447-8BD3-C5D65AC1F4EE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A3F47-8772-485B-BCEC-CDA683F3D627}" type="datetimeFigureOut">
              <a:rPr lang="ko-KR" altLang="en-US"/>
              <a:pPr>
                <a:defRPr/>
              </a:pPr>
              <a:t>2024-10-31</a:t>
            </a:fld>
            <a:endParaRPr lang="ko-KR" altLang="en-US" dirty="0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FA677-A9FC-4D17-BA97-2DCCFCD0591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dirty="0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57E41-3902-41C4-9839-E511AE9C6A09}" type="datetimeFigureOut">
              <a:rPr lang="ko-KR" altLang="en-US"/>
              <a:pPr>
                <a:defRPr/>
              </a:pPr>
              <a:t>2024-10-31</a:t>
            </a:fld>
            <a:endParaRPr lang="ko-KR" altLang="en-US" dirty="0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CD79D-83FD-4D90-9CE9-EC1D03BF76C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4BA87543-499B-4D51-8E27-A0AA10570E45}" type="datetimeFigureOut">
              <a:rPr lang="ko-KR" altLang="en-US" smtClean="0"/>
              <a:pPr>
                <a:defRPr/>
              </a:pPr>
              <a:t>2024-10-31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1FEB2184-B09F-47A4-9FDF-32F6AEA76F97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g"/><Relationship Id="rId5" Type="http://schemas.openxmlformats.org/officeDocument/2006/relationships/image" Target="../media/image2.jpe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29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>
            <a:extLst>
              <a:ext uri="{FF2B5EF4-FFF2-40B4-BE49-F238E27FC236}">
                <a16:creationId xmlns:a16="http://schemas.microsoft.com/office/drawing/2014/main" id="{C08399A3-8C41-450B-A9AC-9A575D896B7F}"/>
              </a:ext>
            </a:extLst>
          </p:cNvPr>
          <p:cNvGrpSpPr/>
          <p:nvPr/>
        </p:nvGrpSpPr>
        <p:grpSpPr>
          <a:xfrm>
            <a:off x="2821788" y="2107406"/>
            <a:ext cx="3571875" cy="2643188"/>
            <a:chOff x="2786063" y="2000250"/>
            <a:chExt cx="3571875" cy="2643188"/>
          </a:xfrm>
        </p:grpSpPr>
        <p:sp>
          <p:nvSpPr>
            <p:cNvPr id="5" name="한쪽 모서리가 잘린 사각형 8">
              <a:extLst>
                <a:ext uri="{FF2B5EF4-FFF2-40B4-BE49-F238E27FC236}">
                  <a16:creationId xmlns:a16="http://schemas.microsoft.com/office/drawing/2014/main" id="{08009323-9643-4CDF-A498-7494ECD7BC27}"/>
                </a:ext>
              </a:extLst>
            </p:cNvPr>
            <p:cNvSpPr/>
            <p:nvPr/>
          </p:nvSpPr>
          <p:spPr>
            <a:xfrm>
              <a:off x="2786063" y="2000250"/>
              <a:ext cx="3571875" cy="2643188"/>
            </a:xfrm>
            <a:prstGeom prst="snip1Rect">
              <a:avLst>
                <a:gd name="adj" fmla="val 3329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6" name="Text Box 3">
              <a:extLst>
                <a:ext uri="{FF2B5EF4-FFF2-40B4-BE49-F238E27FC236}">
                  <a16:creationId xmlns:a16="http://schemas.microsoft.com/office/drawing/2014/main" id="{7F1D5C6D-BB41-4370-B24D-1C9CD68298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8163" y="3614502"/>
              <a:ext cx="2213781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balanced" dir="t"/>
            </a:scene3d>
            <a:sp3d prstMaterial="dkEdge">
              <a:bevelT prst="angle"/>
            </a:sp3d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1100" kern="0" spc="100" dirty="0">
                  <a:latin typeface="-윤고딕340" pitchFamily="18" charset="-127"/>
                  <a:ea typeface="-윤고딕340" pitchFamily="18" charset="-127"/>
                </a:rPr>
                <a:t>ARTSIGN Company Profile</a:t>
              </a:r>
            </a:p>
          </p:txBody>
        </p:sp>
      </p:grpSp>
      <p:pic>
        <p:nvPicPr>
          <p:cNvPr id="7" name="그림 6">
            <a:extLst>
              <a:ext uri="{FF2B5EF4-FFF2-40B4-BE49-F238E27FC236}">
                <a16:creationId xmlns:a16="http://schemas.microsoft.com/office/drawing/2014/main" id="{52A26A83-A48A-457B-A94B-303053B43B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753" y="3136007"/>
            <a:ext cx="2238375" cy="5810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id="{EEA362D6-2C58-40BD-93DD-E53375DBEF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0" r="63"/>
          <a:stretch/>
        </p:blipFill>
        <p:spPr>
          <a:xfrm>
            <a:off x="251519" y="1103766"/>
            <a:ext cx="8568953" cy="5427246"/>
          </a:xfrm>
          <a:prstGeom prst="rect">
            <a:avLst/>
          </a:prstGeom>
        </p:spPr>
      </p:pic>
      <p:grpSp>
        <p:nvGrpSpPr>
          <p:cNvPr id="2" name="그룹 20"/>
          <p:cNvGrpSpPr/>
          <p:nvPr/>
        </p:nvGrpSpPr>
        <p:grpSpPr>
          <a:xfrm>
            <a:off x="428596" y="574162"/>
            <a:ext cx="8283036" cy="425946"/>
            <a:chOff x="428596" y="692331"/>
            <a:chExt cx="8283036" cy="425946"/>
          </a:xfrm>
        </p:grpSpPr>
        <p:sp>
          <p:nvSpPr>
            <p:cNvPr id="15" name="직사각형 14"/>
            <p:cNvSpPr/>
            <p:nvPr/>
          </p:nvSpPr>
          <p:spPr>
            <a:xfrm>
              <a:off x="1259632" y="714356"/>
              <a:ext cx="1813866" cy="285752"/>
            </a:xfrm>
            <a:prstGeom prst="rect">
              <a:avLst/>
            </a:prstGeom>
          </p:spPr>
          <p:txBody>
            <a:bodyPr wrap="none" lIns="0" tIns="0" rIns="0" bIns="0"/>
            <a:lstStyle/>
            <a:p>
              <a:pPr marL="457200" indent="-457200" defTabSz="865188">
                <a:defRPr/>
              </a:pPr>
              <a:r>
                <a:rPr lang="en-US" altLang="ko-KR" sz="1600" b="1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맑은 고딕" panose="020B0503020000020004" pitchFamily="50" charset="-127"/>
                  <a:cs typeface="Arial" pitchFamily="34" charset="0"/>
                </a:rPr>
                <a:t>Subsidiary Companies</a:t>
              </a:r>
            </a:p>
            <a:p>
              <a:pPr marL="457200" indent="-457200" defTabSz="865188">
                <a:defRPr/>
              </a:pPr>
              <a:endParaRPr lang="en-US" altLang="ko-KR" sz="16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맑은 고딕" panose="020B0503020000020004" pitchFamily="50" charset="-127"/>
                <a:cs typeface="Arial" pitchFamily="34" charset="0"/>
              </a:endParaRPr>
            </a:p>
          </p:txBody>
        </p:sp>
        <p:sp>
          <p:nvSpPr>
            <p:cNvPr id="4103" name="Text Box 15"/>
            <p:cNvSpPr txBox="1">
              <a:spLocks noChangeArrowheads="1"/>
            </p:cNvSpPr>
            <p:nvPr/>
          </p:nvSpPr>
          <p:spPr bwMode="auto">
            <a:xfrm>
              <a:off x="428596" y="692331"/>
              <a:ext cx="759028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457200" indent="-457200" defTabSz="865188"/>
              <a:r>
                <a:rPr lang="ko-KR" altLang="en-US" sz="19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계열사</a:t>
              </a:r>
              <a:endParaRPr lang="en-US" altLang="ko-KR" sz="19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184596" y="1046839"/>
              <a:ext cx="7527036" cy="714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428596" y="1046839"/>
              <a:ext cx="756000" cy="714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10" name="그림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495" y="610292"/>
            <a:ext cx="907315" cy="235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4993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4332" y="1197732"/>
            <a:ext cx="8484131" cy="2591307"/>
          </a:xfrm>
          <a:prstGeom prst="rect">
            <a:avLst/>
          </a:prstGeom>
        </p:spPr>
      </p:pic>
      <p:grpSp>
        <p:nvGrpSpPr>
          <p:cNvPr id="2" name="그룹 20"/>
          <p:cNvGrpSpPr/>
          <p:nvPr/>
        </p:nvGrpSpPr>
        <p:grpSpPr>
          <a:xfrm>
            <a:off x="428596" y="571480"/>
            <a:ext cx="8286808" cy="425946"/>
            <a:chOff x="428596" y="692331"/>
            <a:chExt cx="8286808" cy="425946"/>
          </a:xfrm>
        </p:grpSpPr>
        <p:sp>
          <p:nvSpPr>
            <p:cNvPr id="15" name="직사각형 14"/>
            <p:cNvSpPr/>
            <p:nvPr/>
          </p:nvSpPr>
          <p:spPr>
            <a:xfrm>
              <a:off x="1714480" y="714356"/>
              <a:ext cx="2857520" cy="285752"/>
            </a:xfrm>
            <a:prstGeom prst="rect">
              <a:avLst/>
            </a:prstGeom>
          </p:spPr>
          <p:txBody>
            <a:bodyPr wrap="none" lIns="0" tIns="0" rIns="0" bIns="0"/>
            <a:lstStyle/>
            <a:p>
              <a:pPr marL="457200" indent="-457200" defTabSz="865188">
                <a:defRPr/>
              </a:pPr>
              <a:r>
                <a:rPr lang="en-US" altLang="ko-KR" sz="1600" b="1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맑은 고딕" panose="020B0503020000020004" pitchFamily="50" charset="-127"/>
                  <a:cs typeface="Arial" pitchFamily="34" charset="0"/>
                </a:rPr>
                <a:t>Management Area</a:t>
              </a:r>
            </a:p>
          </p:txBody>
        </p:sp>
        <p:sp>
          <p:nvSpPr>
            <p:cNvPr id="4103" name="Text Box 15"/>
            <p:cNvSpPr txBox="1">
              <a:spLocks noChangeArrowheads="1"/>
            </p:cNvSpPr>
            <p:nvPr/>
          </p:nvSpPr>
          <p:spPr bwMode="auto">
            <a:xfrm>
              <a:off x="428596" y="692331"/>
              <a:ext cx="1285884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457200" indent="-457200" defTabSz="865188"/>
              <a:r>
                <a:rPr lang="ko-KR" altLang="en-US" sz="19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지역판매처</a:t>
              </a:r>
              <a:endParaRPr lang="en-US" altLang="ko-KR" sz="19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643042" y="1046839"/>
              <a:ext cx="7072362" cy="714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428596" y="1046839"/>
              <a:ext cx="1214446" cy="714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3968092" y="1567825"/>
            <a:ext cx="1323988" cy="276999"/>
            <a:chOff x="2890820" y="1911589"/>
            <a:chExt cx="1323988" cy="276999"/>
          </a:xfrm>
        </p:grpSpPr>
        <p:sp>
          <p:nvSpPr>
            <p:cNvPr id="30" name="직사각형 29"/>
            <p:cNvSpPr/>
            <p:nvPr/>
          </p:nvSpPr>
          <p:spPr>
            <a:xfrm>
              <a:off x="3106812" y="1911589"/>
              <a:ext cx="11079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200" b="1" dirty="0">
                  <a:solidFill>
                    <a:srgbClr val="AC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서울지역</a:t>
              </a:r>
              <a:r>
                <a:rPr lang="en-US" altLang="ko-KR" sz="1200" b="1" dirty="0">
                  <a:solidFill>
                    <a:srgbClr val="AC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	</a:t>
              </a:r>
              <a:endParaRPr lang="ko-KR" altLang="en-US" sz="1200" dirty="0">
                <a:solidFill>
                  <a:srgbClr val="AC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0820" y="1929488"/>
              <a:ext cx="241200" cy="241200"/>
            </a:xfrm>
            <a:prstGeom prst="rect">
              <a:avLst/>
            </a:prstGeom>
          </p:spPr>
        </p:pic>
      </p:grpSp>
      <p:pic>
        <p:nvPicPr>
          <p:cNvPr id="13" name="그림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495" y="610292"/>
            <a:ext cx="907315" cy="235516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9500D392-5807-4D12-84A0-2AFFE52C25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0335" y="4043083"/>
            <a:ext cx="8452827" cy="2591308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3935852" y="4376137"/>
            <a:ext cx="1391346" cy="276999"/>
            <a:chOff x="2858580" y="4518635"/>
            <a:chExt cx="1391346" cy="276999"/>
          </a:xfrm>
        </p:grpSpPr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8580" y="4536534"/>
              <a:ext cx="241200" cy="241200"/>
            </a:xfrm>
            <a:prstGeom prst="rect">
              <a:avLst/>
            </a:prstGeom>
          </p:spPr>
        </p:pic>
        <p:sp>
          <p:nvSpPr>
            <p:cNvPr id="31" name="직사각형 30"/>
            <p:cNvSpPr/>
            <p:nvPr/>
          </p:nvSpPr>
          <p:spPr>
            <a:xfrm>
              <a:off x="3074604" y="4518635"/>
              <a:ext cx="117532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200" b="1" dirty="0">
                  <a:solidFill>
                    <a:srgbClr val="AC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인천</a:t>
              </a:r>
              <a:r>
                <a:rPr lang="en-US" altLang="ko-KR" sz="1200" b="1" dirty="0">
                  <a:solidFill>
                    <a:srgbClr val="AC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/</a:t>
              </a:r>
              <a:r>
                <a:rPr lang="ko-KR" altLang="en-US" sz="1200" b="1" dirty="0">
                  <a:solidFill>
                    <a:srgbClr val="AC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경기지역</a:t>
              </a:r>
              <a:endParaRPr lang="ko-KR" altLang="en-US" sz="1200" dirty="0">
                <a:solidFill>
                  <a:srgbClr val="AC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1436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0"/>
          <p:cNvGrpSpPr/>
          <p:nvPr/>
        </p:nvGrpSpPr>
        <p:grpSpPr>
          <a:xfrm>
            <a:off x="428596" y="571480"/>
            <a:ext cx="8286808" cy="425946"/>
            <a:chOff x="428596" y="692331"/>
            <a:chExt cx="8286808" cy="425946"/>
          </a:xfrm>
        </p:grpSpPr>
        <p:sp>
          <p:nvSpPr>
            <p:cNvPr id="15" name="직사각형 14"/>
            <p:cNvSpPr/>
            <p:nvPr/>
          </p:nvSpPr>
          <p:spPr>
            <a:xfrm>
              <a:off x="2307010" y="714356"/>
              <a:ext cx="2857520" cy="285752"/>
            </a:xfrm>
            <a:prstGeom prst="rect">
              <a:avLst/>
            </a:prstGeom>
          </p:spPr>
          <p:txBody>
            <a:bodyPr wrap="none" lIns="0" tIns="0" rIns="0" bIns="0"/>
            <a:lstStyle/>
            <a:p>
              <a:pPr marL="457200" indent="-457200" defTabSz="865188">
                <a:defRPr/>
              </a:pPr>
              <a:r>
                <a:rPr lang="en-US" altLang="ko-KR" sz="1600" b="1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맑은 고딕" panose="020B0503020000020004" pitchFamily="50" charset="-127"/>
                  <a:cs typeface="Arial" pitchFamily="34" charset="0"/>
                </a:rPr>
                <a:t>Management Area</a:t>
              </a:r>
            </a:p>
          </p:txBody>
        </p:sp>
        <p:sp>
          <p:nvSpPr>
            <p:cNvPr id="4103" name="Text Box 15"/>
            <p:cNvSpPr txBox="1">
              <a:spLocks noChangeArrowheads="1"/>
            </p:cNvSpPr>
            <p:nvPr/>
          </p:nvSpPr>
          <p:spPr bwMode="auto">
            <a:xfrm>
              <a:off x="428596" y="692331"/>
              <a:ext cx="1911156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457200" indent="-457200" defTabSz="865188"/>
              <a:r>
                <a:rPr lang="ko-KR" altLang="en-US" sz="19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특판</a:t>
              </a:r>
              <a:r>
                <a:rPr lang="en-US" altLang="ko-KR" sz="19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/</a:t>
              </a:r>
              <a:r>
                <a:rPr lang="ko-KR" altLang="en-US" sz="19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지역판매처</a:t>
              </a:r>
              <a:endParaRPr lang="en-US" altLang="ko-KR" sz="19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714480" y="1046839"/>
              <a:ext cx="7000924" cy="714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428596" y="1046839"/>
              <a:ext cx="1742536" cy="714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683071" y="1697076"/>
            <a:ext cx="1000132" cy="303752"/>
            <a:chOff x="4500562" y="1910802"/>
            <a:chExt cx="1000132" cy="303752"/>
          </a:xfrm>
        </p:grpSpPr>
        <p:sp>
          <p:nvSpPr>
            <p:cNvPr id="20" name="직사각형 19"/>
            <p:cNvSpPr/>
            <p:nvPr/>
          </p:nvSpPr>
          <p:spPr>
            <a:xfrm>
              <a:off x="4500562" y="1928802"/>
              <a:ext cx="1000132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500562" y="1910802"/>
              <a:ext cx="95410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200" b="1" dirty="0" err="1">
                  <a:solidFill>
                    <a:srgbClr val="AC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특판영업소</a:t>
              </a:r>
              <a:endParaRPr lang="ko-KR" altLang="en-US" sz="1200" dirty="0">
                <a:solidFill>
                  <a:srgbClr val="AC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1860748" y="3068960"/>
            <a:ext cx="2867875" cy="2249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2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▶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강원도 대리점</a:t>
            </a: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2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▶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경상북도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대구 대리점</a:t>
            </a: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2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▶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경상남도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부산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울산 대리점</a:t>
            </a: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2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▶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전라북도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전라남도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광주 대리점</a:t>
            </a: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2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▶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충청북도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충청남도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대전 대리점</a:t>
            </a: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2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▶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제주도 대리점</a:t>
            </a: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3" name="그림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15076"/>
            <a:ext cx="241200" cy="241200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495" y="610292"/>
            <a:ext cx="907315" cy="235516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4" t="2937" r="10946" b="6484"/>
          <a:stretch/>
        </p:blipFill>
        <p:spPr>
          <a:xfrm>
            <a:off x="5371966" y="2564904"/>
            <a:ext cx="2827470" cy="381812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32496" y="1402876"/>
            <a:ext cx="4395688" cy="873996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683071" y="3223746"/>
            <a:ext cx="10086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b="1" dirty="0">
                <a:solidFill>
                  <a:srgbClr val="AC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대리점 지역</a:t>
            </a:r>
            <a:endParaRPr lang="ko-KR" altLang="en-US" sz="1200" dirty="0">
              <a:solidFill>
                <a:srgbClr val="AC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5" name="그림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241645"/>
            <a:ext cx="241200" cy="24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8951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0"/>
          <p:cNvGrpSpPr/>
          <p:nvPr/>
        </p:nvGrpSpPr>
        <p:grpSpPr>
          <a:xfrm>
            <a:off x="428596" y="571480"/>
            <a:ext cx="8286808" cy="428618"/>
            <a:chOff x="428596" y="692331"/>
            <a:chExt cx="8286808" cy="428618"/>
          </a:xfrm>
        </p:grpSpPr>
        <p:sp>
          <p:nvSpPr>
            <p:cNvPr id="15" name="직사각형 14"/>
            <p:cNvSpPr/>
            <p:nvPr/>
          </p:nvSpPr>
          <p:spPr>
            <a:xfrm>
              <a:off x="1000100" y="714356"/>
              <a:ext cx="2000264" cy="285752"/>
            </a:xfrm>
            <a:prstGeom prst="rect">
              <a:avLst/>
            </a:prstGeom>
          </p:spPr>
          <p:txBody>
            <a:bodyPr wrap="none" lIns="0" tIns="0" rIns="0" bIns="0"/>
            <a:lstStyle/>
            <a:p>
              <a:pPr marL="457200" indent="-457200" defTabSz="865188">
                <a:defRPr/>
              </a:pPr>
              <a:r>
                <a:rPr lang="en-US" altLang="ko-KR" sz="1600" b="1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맑은 고딕" panose="020B0503020000020004" pitchFamily="50" charset="-127"/>
                  <a:cs typeface="Arial" pitchFamily="34" charset="0"/>
                </a:rPr>
                <a:t>Vision</a:t>
              </a:r>
            </a:p>
          </p:txBody>
        </p:sp>
        <p:sp>
          <p:nvSpPr>
            <p:cNvPr id="4103" name="Text Box 15"/>
            <p:cNvSpPr txBox="1">
              <a:spLocks noChangeArrowheads="1"/>
            </p:cNvSpPr>
            <p:nvPr/>
          </p:nvSpPr>
          <p:spPr bwMode="auto">
            <a:xfrm>
              <a:off x="428596" y="692331"/>
              <a:ext cx="1285884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457200" indent="-457200" defTabSz="865188"/>
              <a:r>
                <a:rPr lang="ko-KR" altLang="en-US" sz="19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비전</a:t>
              </a:r>
              <a:endParaRPr lang="en-US" altLang="ko-KR" sz="19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928662" y="1046839"/>
              <a:ext cx="7786742" cy="7411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428596" y="1046839"/>
              <a:ext cx="500066" cy="714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2" name="모서리가 둥근 직사각형 11"/>
          <p:cNvSpPr/>
          <p:nvPr/>
        </p:nvSpPr>
        <p:spPr>
          <a:xfrm>
            <a:off x="571462" y="2928934"/>
            <a:ext cx="2428892" cy="2286016"/>
          </a:xfrm>
          <a:prstGeom prst="roundRect">
            <a:avLst>
              <a:gd name="adj" fmla="val 8425"/>
            </a:avLst>
          </a:prstGeom>
          <a:solidFill>
            <a:schemeClr val="bg1"/>
          </a:solidFill>
          <a:ln w="285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0" rIns="0"/>
          <a:lstStyle/>
          <a:p>
            <a:pPr>
              <a:defRPr/>
            </a:pPr>
            <a:endParaRPr lang="ko-KR" altLang="ko-KR" sz="1050" dirty="0">
              <a:solidFill>
                <a:prstClr val="black">
                  <a:lumMod val="65000"/>
                  <a:lumOff val="35000"/>
                </a:prst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1471" y="5429264"/>
            <a:ext cx="7858181" cy="857236"/>
          </a:xfrm>
          <a:prstGeom prst="roundRect">
            <a:avLst>
              <a:gd name="adj" fmla="val 11334"/>
            </a:avLst>
          </a:prstGeom>
          <a:solidFill>
            <a:schemeClr val="bg1"/>
          </a:solidFill>
          <a:ln w="285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buClr>
                <a:srgbClr val="C0504D"/>
              </a:buClr>
              <a:defRPr/>
            </a:pPr>
            <a:r>
              <a: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자체 개발 </a:t>
            </a:r>
            <a:r>
              <a:rPr lang="en-US" altLang="ko-KR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SYSTEM </a:t>
            </a:r>
            <a:r>
              <a: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구축 </a:t>
            </a:r>
            <a:r>
              <a:rPr lang="en-US" altLang="ko-KR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상품개발 </a:t>
            </a:r>
            <a:r>
              <a:rPr lang="en-US" altLang="ko-KR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생산 </a:t>
            </a:r>
            <a:r>
              <a:rPr lang="en-US" altLang="ko-KR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물류 </a:t>
            </a:r>
            <a:r>
              <a:rPr lang="en-US" altLang="ko-KR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무역 </a:t>
            </a:r>
            <a:r>
              <a:rPr lang="en-US" altLang="ko-KR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해외시장 개척 강화</a:t>
            </a:r>
          </a:p>
          <a:p>
            <a:pPr algn="ctr">
              <a:lnSpc>
                <a:spcPct val="150000"/>
              </a:lnSpc>
              <a:buClr>
                <a:srgbClr val="C0504D"/>
              </a:buClr>
              <a:defRPr/>
            </a:pPr>
            <a:r>
              <a: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동종업계 점유율 “</a:t>
            </a:r>
            <a:r>
              <a:rPr lang="en-US" altLang="ko-KR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위” 꾸준히 성장하는 기업  </a:t>
            </a:r>
            <a:r>
              <a:rPr lang="ko-KR" altLang="en-US" sz="12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㈜아트사인</a:t>
            </a:r>
            <a:endParaRPr lang="ko-KR" altLang="ko-KR" sz="1200" b="1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6000760" y="2928934"/>
            <a:ext cx="2428892" cy="2286016"/>
          </a:xfrm>
          <a:prstGeom prst="roundRect">
            <a:avLst>
              <a:gd name="adj" fmla="val 8425"/>
            </a:avLst>
          </a:prstGeom>
          <a:solidFill>
            <a:schemeClr val="bg1"/>
          </a:solidFill>
          <a:ln w="285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36000" rIns="0" bIns="36000"/>
          <a:lstStyle/>
          <a:p>
            <a:pPr>
              <a:defRPr/>
            </a:pPr>
            <a:endParaRPr lang="ko-KR" altLang="ko-KR" sz="2000" dirty="0">
              <a:solidFill>
                <a:schemeClr val="tx1">
                  <a:lumMod val="65000"/>
                  <a:lumOff val="3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8" name="직선 연결선 17"/>
          <p:cNvCxnSpPr>
            <a:endCxn id="12" idx="0"/>
          </p:cNvCxnSpPr>
          <p:nvPr/>
        </p:nvCxnSpPr>
        <p:spPr>
          <a:xfrm rot="10800000" flipV="1">
            <a:off x="1785908" y="2428868"/>
            <a:ext cx="1428774" cy="500066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 rot="5400000">
            <a:off x="4144962" y="2855899"/>
            <a:ext cx="714375" cy="3175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>
            <a:endCxn id="17" idx="0"/>
          </p:cNvCxnSpPr>
          <p:nvPr/>
        </p:nvCxnSpPr>
        <p:spPr>
          <a:xfrm>
            <a:off x="6000760" y="2428868"/>
            <a:ext cx="1214446" cy="500066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모서리가 둥근 직사각형 21"/>
          <p:cNvSpPr/>
          <p:nvPr/>
        </p:nvSpPr>
        <p:spPr>
          <a:xfrm>
            <a:off x="2428876" y="1428736"/>
            <a:ext cx="4286250" cy="1071563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tIns="216000" anchor="ctr"/>
          <a:lstStyle/>
          <a:p>
            <a:pPr>
              <a:lnSpc>
                <a:spcPct val="150000"/>
              </a:lnSpc>
              <a:defRPr/>
            </a:pPr>
            <a:endParaRPr lang="en-US" altLang="ko-KR" sz="1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3321835" y="2928934"/>
            <a:ext cx="2357454" cy="2286016"/>
          </a:xfrm>
          <a:prstGeom prst="roundRect">
            <a:avLst>
              <a:gd name="adj" fmla="val 8425"/>
            </a:avLst>
          </a:prstGeom>
          <a:solidFill>
            <a:schemeClr val="bg1"/>
          </a:solidFill>
          <a:ln w="285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0"/>
          <a:lstStyle/>
          <a:p>
            <a:pPr>
              <a:defRPr/>
            </a:pPr>
            <a:endParaRPr lang="ko-KR" altLang="ko-KR" sz="2000" dirty="0">
              <a:solidFill>
                <a:schemeClr val="tx1">
                  <a:lumMod val="65000"/>
                  <a:lumOff val="3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73462" y="1500559"/>
            <a:ext cx="3714762" cy="887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전국 영업소 및 대리점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NETWORK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구축  </a:t>
            </a:r>
          </a:p>
          <a:p>
            <a:pPr>
              <a:lnSpc>
                <a:spcPct val="150000"/>
              </a:lnSpc>
              <a:defRPr/>
            </a:pP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ONE - STOP SYSTEM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을 통한 고객 맞춤형</a:t>
            </a:r>
          </a:p>
          <a:p>
            <a:pPr>
              <a:lnSpc>
                <a:spcPct val="150000"/>
              </a:lnSpc>
              <a:defRPr/>
            </a:pP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안내 표지판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 POP / </a:t>
            </a:r>
            <a:r>
              <a:rPr lang="ko-KR" altLang="en-US" sz="12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사인물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시장 점유율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위 기업</a:t>
            </a: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7224" y="2962380"/>
            <a:ext cx="2143140" cy="353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ko-KR" altLang="en-US" sz="1300" b="1" dirty="0">
                <a:solidFill>
                  <a:srgbClr val="AC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전국 영업소</a:t>
            </a:r>
            <a:r>
              <a:rPr lang="en-US" altLang="ko-KR" sz="1300" b="1" dirty="0">
                <a:solidFill>
                  <a:srgbClr val="AC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300" b="1" dirty="0">
                <a:solidFill>
                  <a:srgbClr val="AC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대리점</a:t>
            </a:r>
            <a:r>
              <a:rPr lang="en-US" altLang="ko-KR" sz="1300" b="1" dirty="0">
                <a:solidFill>
                  <a:srgbClr val="AC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300" b="1" dirty="0">
                <a:solidFill>
                  <a:srgbClr val="AC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구축</a:t>
            </a:r>
            <a:endParaRPr lang="en-US" altLang="ko-KR" sz="1300" b="1" dirty="0">
              <a:solidFill>
                <a:srgbClr val="AC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34186" y="2962380"/>
            <a:ext cx="2286016" cy="353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ko-KR" altLang="en-US" sz="1300" b="1" dirty="0">
                <a:solidFill>
                  <a:srgbClr val="AC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자체개발 </a:t>
            </a:r>
            <a:r>
              <a:rPr lang="en-US" altLang="ko-KR" sz="1300" b="1" dirty="0">
                <a:solidFill>
                  <a:srgbClr val="AC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SYSTEM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357950" y="2962380"/>
            <a:ext cx="1785950" cy="353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ko-KR" altLang="en-US" sz="1300" b="1" dirty="0">
                <a:solidFill>
                  <a:srgbClr val="AC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시장 점유율 </a:t>
            </a:r>
            <a:r>
              <a:rPr lang="en-US" altLang="ko-KR" sz="1300" b="1" dirty="0">
                <a:solidFill>
                  <a:srgbClr val="AC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300" b="1" dirty="0">
                <a:solidFill>
                  <a:srgbClr val="AC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위 기업</a:t>
            </a:r>
            <a:endParaRPr lang="en-US" altLang="ko-KR" sz="1300" b="1" dirty="0">
              <a:solidFill>
                <a:srgbClr val="AC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68672" y="1500174"/>
            <a:ext cx="276228" cy="888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ko-KR" altLang="en-US" sz="9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■</a:t>
            </a:r>
            <a:endParaRPr lang="en-US" altLang="ko-KR" sz="900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200000"/>
              </a:lnSpc>
              <a:defRPr/>
            </a:pPr>
            <a:r>
              <a:rPr lang="ko-KR" altLang="en-US" sz="9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■</a:t>
            </a:r>
            <a:endParaRPr lang="en-US" altLang="ko-KR" sz="900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200000"/>
              </a:lnSpc>
              <a:defRPr/>
            </a:pPr>
            <a:r>
              <a:rPr lang="ko-KR" altLang="en-US" sz="9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■</a:t>
            </a:r>
            <a:endParaRPr lang="en-US" altLang="ko-KR" sz="900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2434" y="2959924"/>
            <a:ext cx="276228" cy="325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ko-KR" altLang="en-US" sz="9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■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34165" y="2959924"/>
            <a:ext cx="276228" cy="325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ko-KR" altLang="en-US" sz="9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■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642910" y="3357562"/>
            <a:ext cx="2428892" cy="1177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 ONE-STOP SYSTEM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구축 </a:t>
            </a:r>
            <a:endParaRPr lang="en-US" altLang="ko-KR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  </a:t>
            </a:r>
            <a:r>
              <a:rPr lang="ko-KR" altLang="en-US" sz="9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협력사</a:t>
            </a:r>
            <a:r>
              <a:rPr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운영에 의한</a:t>
            </a:r>
            <a:r>
              <a:rPr lang="en-US" altLang="ko-KR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en-US" altLang="ko-KR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시장 경쟁력 강화</a:t>
            </a:r>
            <a:endParaRPr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  <a:r>
              <a:rPr lang="en-US" altLang="ko-KR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자체 상품개발</a:t>
            </a:r>
            <a:r>
              <a:rPr lang="en-US" altLang="ko-KR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제조</a:t>
            </a:r>
            <a:r>
              <a:rPr lang="en-US" altLang="ko-KR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유통에 </a:t>
            </a:r>
            <a:endParaRPr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 의한 수익구조 강화</a:t>
            </a:r>
          </a:p>
        </p:txBody>
      </p:sp>
      <p:sp>
        <p:nvSpPr>
          <p:cNvPr id="32" name="직사각형 31"/>
          <p:cNvSpPr/>
          <p:nvPr/>
        </p:nvSpPr>
        <p:spPr>
          <a:xfrm>
            <a:off x="3419872" y="3303488"/>
            <a:ext cx="2357454" cy="1829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자체 개발 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SYSTEM 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구축</a:t>
            </a:r>
            <a:endParaRPr lang="en-US" altLang="ko-KR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  </a:t>
            </a:r>
            <a:r>
              <a:rPr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자체 상품개발</a:t>
            </a:r>
            <a:r>
              <a:rPr lang="en-US" altLang="ko-KR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생산</a:t>
            </a:r>
            <a:r>
              <a:rPr lang="en-US" altLang="ko-KR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유통 등</a:t>
            </a:r>
            <a:endParaRPr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en-US" altLang="ko-KR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단일화 </a:t>
            </a:r>
            <a:r>
              <a:rPr lang="en-US" altLang="ko-KR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SYSTEM </a:t>
            </a:r>
            <a:r>
              <a:rPr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구축</a:t>
            </a:r>
          </a:p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자체 개발 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SYSTEM 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통합</a:t>
            </a:r>
            <a:endParaRPr lang="en-US" altLang="ko-KR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  SYSTEM </a:t>
            </a:r>
            <a:r>
              <a:rPr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통합에 의한 원활한</a:t>
            </a:r>
            <a:endParaRPr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en-US" altLang="ko-KR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상품 공급 및</a:t>
            </a:r>
            <a:r>
              <a:rPr lang="en-US" altLang="ko-KR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소비자의 편리성 제공</a:t>
            </a:r>
          </a:p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고객 맞춤형 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SYSTEM 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구축</a:t>
            </a:r>
          </a:p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en-US" altLang="ko-KR" sz="9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주문제작에 의한 고객 만족</a:t>
            </a:r>
            <a:endParaRPr lang="ko-KR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6072198" y="3303488"/>
            <a:ext cx="2357454" cy="16784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경영전략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마케팅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상품개발</a:t>
            </a:r>
          </a:p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 ONE-STOP SYSTEM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구축</a:t>
            </a:r>
          </a:p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물류 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SYSTEM 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구축</a:t>
            </a:r>
            <a:endParaRPr lang="en-US" altLang="ko-KR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전국 유통망 구축</a:t>
            </a:r>
          </a:p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해외시장 개척을 위한 적극적인 활동</a:t>
            </a:r>
            <a:endParaRPr lang="en-US" altLang="ko-KR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및 전시회를 통한 시장 점유율 확충</a:t>
            </a:r>
          </a:p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중국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일본 내 매장 운영</a:t>
            </a:r>
            <a:endParaRPr lang="ko-KR" altLang="ko-KR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143628" y="2959924"/>
            <a:ext cx="276228" cy="325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ko-KR" altLang="en-US" sz="9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■</a:t>
            </a:r>
          </a:p>
        </p:txBody>
      </p:sp>
      <p:sp>
        <p:nvSpPr>
          <p:cNvPr id="35" name="직사각형 34"/>
          <p:cNvSpPr/>
          <p:nvPr/>
        </p:nvSpPr>
        <p:spPr>
          <a:xfrm>
            <a:off x="642910" y="4500570"/>
            <a:ext cx="2143140" cy="534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 ON·OFF – LINE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운영관리 강화</a:t>
            </a:r>
          </a:p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영업소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대리점 운영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관리 강화</a:t>
            </a:r>
            <a:endParaRPr lang="ko-KR" altLang="ko-KR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6" name="그림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495" y="610292"/>
            <a:ext cx="907315" cy="235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973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0"/>
          <p:cNvGrpSpPr/>
          <p:nvPr/>
        </p:nvGrpSpPr>
        <p:grpSpPr>
          <a:xfrm>
            <a:off x="428596" y="571480"/>
            <a:ext cx="8286808" cy="425946"/>
            <a:chOff x="428596" y="692331"/>
            <a:chExt cx="8286808" cy="425946"/>
          </a:xfrm>
        </p:grpSpPr>
        <p:sp>
          <p:nvSpPr>
            <p:cNvPr id="15" name="직사각형 14"/>
            <p:cNvSpPr/>
            <p:nvPr/>
          </p:nvSpPr>
          <p:spPr>
            <a:xfrm>
              <a:off x="1714480" y="714356"/>
              <a:ext cx="2000264" cy="285752"/>
            </a:xfrm>
            <a:prstGeom prst="rect">
              <a:avLst/>
            </a:prstGeom>
          </p:spPr>
          <p:txBody>
            <a:bodyPr wrap="none" lIns="0" tIns="0" rIns="0" bIns="0"/>
            <a:lstStyle/>
            <a:p>
              <a:pPr marL="457200" indent="-457200" defTabSz="865188">
                <a:defRPr/>
              </a:pPr>
              <a:r>
                <a:rPr lang="en-US" altLang="ko-KR" sz="1600" b="1" dirty="0">
                  <a:solidFill>
                    <a:schemeClr val="bg1">
                      <a:lumMod val="50000"/>
                    </a:schemeClr>
                  </a:solidFill>
                  <a:latin typeface="+mj-lt"/>
                  <a:ea typeface="맑은 고딕" panose="020B0503020000020004" pitchFamily="50" charset="-127"/>
                  <a:cs typeface="Arial" pitchFamily="34" charset="0"/>
                </a:rPr>
                <a:t>Core Strengths</a:t>
              </a:r>
            </a:p>
          </p:txBody>
        </p:sp>
        <p:sp>
          <p:nvSpPr>
            <p:cNvPr id="4103" name="Text Box 15"/>
            <p:cNvSpPr txBox="1">
              <a:spLocks noChangeArrowheads="1"/>
            </p:cNvSpPr>
            <p:nvPr/>
          </p:nvSpPr>
          <p:spPr bwMode="auto">
            <a:xfrm>
              <a:off x="428596" y="692331"/>
              <a:ext cx="1285884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457200" indent="-457200" defTabSz="865188"/>
              <a:r>
                <a:rPr lang="ko-KR" altLang="en-US" sz="1900" dirty="0">
                  <a:solidFill>
                    <a:srgbClr val="C00000"/>
                  </a:solidFill>
                  <a:latin typeface="+mj-lt"/>
                  <a:ea typeface="맑은 고딕" panose="020B0503020000020004" pitchFamily="50" charset="-127"/>
                </a:rPr>
                <a:t>핵심경쟁력</a:t>
              </a:r>
              <a:endParaRPr lang="en-US" altLang="ko-KR" sz="1900" dirty="0">
                <a:solidFill>
                  <a:srgbClr val="C00000"/>
                </a:solidFill>
                <a:latin typeface="+mj-lt"/>
                <a:ea typeface="맑은 고딕" panose="020B0503020000020004" pitchFamily="50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643042" y="1046839"/>
              <a:ext cx="7072362" cy="714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+mj-lt"/>
                <a:ea typeface="맑은 고딕" panose="020B0503020000020004" pitchFamily="50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428596" y="1046839"/>
              <a:ext cx="1214446" cy="714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+mj-lt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36"/>
          <p:cNvGrpSpPr>
            <a:grpSpLocks/>
          </p:cNvGrpSpPr>
          <p:nvPr/>
        </p:nvGrpSpPr>
        <p:grpSpPr bwMode="auto">
          <a:xfrm>
            <a:off x="571486" y="4635463"/>
            <a:ext cx="2071688" cy="1712182"/>
            <a:chOff x="428625" y="4310063"/>
            <a:chExt cx="2071688" cy="1711689"/>
          </a:xfrm>
        </p:grpSpPr>
        <p:sp>
          <p:nvSpPr>
            <p:cNvPr id="37" name="모서리가 둥근 직사각형 36"/>
            <p:cNvSpPr/>
            <p:nvPr/>
          </p:nvSpPr>
          <p:spPr>
            <a:xfrm>
              <a:off x="500063" y="4310063"/>
              <a:ext cx="2000250" cy="357085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Clr>
                  <a:schemeClr val="accent2"/>
                </a:buClr>
                <a:defRPr/>
              </a:pPr>
              <a:r>
                <a:rPr lang="ko-KR" altLang="en-US" sz="1400" b="1" dirty="0">
                  <a:solidFill>
                    <a:schemeClr val="bg1"/>
                  </a:solidFill>
                  <a:latin typeface="+mj-lt"/>
                  <a:ea typeface="맑은 고딕" panose="020B0503020000020004" pitchFamily="50" charset="-127"/>
                </a:rPr>
                <a:t>업무 표준화</a:t>
              </a:r>
            </a:p>
          </p:txBody>
        </p:sp>
        <p:sp>
          <p:nvSpPr>
            <p:cNvPr id="38" name="직사각형 25"/>
            <p:cNvSpPr>
              <a:spLocks noChangeArrowheads="1"/>
            </p:cNvSpPr>
            <p:nvPr/>
          </p:nvSpPr>
          <p:spPr bwMode="auto">
            <a:xfrm>
              <a:off x="428625" y="4738565"/>
              <a:ext cx="2071688" cy="1283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buClr>
                  <a:srgbClr val="C0504D"/>
                </a:buClr>
                <a:defRPr/>
              </a:pP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·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자체 개발</a:t>
              </a: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,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생산</a:t>
              </a: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,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유통의    </a:t>
              </a:r>
              <a:endParaRPr lang="en-US" altLang="ko-KR" sz="1050" dirty="0">
                <a:latin typeface="+mj-lt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buClr>
                  <a:srgbClr val="C0504D"/>
                </a:buClr>
                <a:defRPr/>
              </a:pP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  ONE-STOP SYSTEM</a:t>
              </a:r>
            </a:p>
            <a:p>
              <a:pPr>
                <a:lnSpc>
                  <a:spcPct val="150000"/>
                </a:lnSpc>
                <a:buClr>
                  <a:srgbClr val="C0504D"/>
                </a:buClr>
                <a:defRPr/>
              </a:pP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·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품질 향상 강화  </a:t>
              </a:r>
              <a:endParaRPr lang="en-US" altLang="ko-KR" sz="1050" dirty="0">
                <a:latin typeface="+mj-lt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buClr>
                  <a:srgbClr val="C0504D"/>
                </a:buClr>
                <a:defRPr/>
              </a:pP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  PROCESS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구축</a:t>
              </a: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,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경쟁력</a:t>
              </a:r>
            </a:p>
            <a:p>
              <a:pPr>
                <a:lnSpc>
                  <a:spcPct val="150000"/>
                </a:lnSpc>
                <a:buClr>
                  <a:srgbClr val="C0504D"/>
                </a:buClr>
                <a:defRPr/>
              </a:pP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·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물류 </a:t>
              </a: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SYSTEM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구축</a:t>
              </a:r>
              <a:endParaRPr lang="ko-KR" altLang="ko-KR" sz="1050" dirty="0">
                <a:latin typeface="+mj-lt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4" name="그룹 23"/>
          <p:cNvGrpSpPr>
            <a:grpSpLocks/>
          </p:cNvGrpSpPr>
          <p:nvPr/>
        </p:nvGrpSpPr>
        <p:grpSpPr bwMode="auto">
          <a:xfrm>
            <a:off x="571486" y="2753104"/>
            <a:ext cx="2200314" cy="1459231"/>
            <a:chOff x="428625" y="2238375"/>
            <a:chExt cx="2200314" cy="1458457"/>
          </a:xfrm>
        </p:grpSpPr>
        <p:sp>
          <p:nvSpPr>
            <p:cNvPr id="40" name="모서리가 둥근 직사각형 39"/>
            <p:cNvSpPr/>
            <p:nvPr/>
          </p:nvSpPr>
          <p:spPr>
            <a:xfrm>
              <a:off x="500063" y="2238375"/>
              <a:ext cx="2000250" cy="356998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Clr>
                  <a:schemeClr val="accent2"/>
                </a:buClr>
                <a:defRPr/>
              </a:pPr>
              <a:r>
                <a:rPr lang="ko-KR" altLang="en-US" sz="1400" b="1" dirty="0">
                  <a:solidFill>
                    <a:schemeClr val="bg1"/>
                  </a:solidFill>
                  <a:latin typeface="+mj-lt"/>
                  <a:ea typeface="맑은 고딕" panose="020B0503020000020004" pitchFamily="50" charset="-127"/>
                </a:rPr>
                <a:t>경쟁력 강화</a:t>
              </a:r>
            </a:p>
          </p:txBody>
        </p:sp>
        <p:sp>
          <p:nvSpPr>
            <p:cNvPr id="41" name="직사각형 23"/>
            <p:cNvSpPr>
              <a:spLocks noChangeArrowheads="1"/>
            </p:cNvSpPr>
            <p:nvPr/>
          </p:nvSpPr>
          <p:spPr bwMode="auto">
            <a:xfrm>
              <a:off x="428625" y="2666776"/>
              <a:ext cx="2200314" cy="1030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Clr>
                  <a:srgbClr val="C0504D"/>
                </a:buClr>
                <a:defRPr/>
              </a:pP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·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협력사 운영에 따른 경쟁력 강화 </a:t>
              </a:r>
            </a:p>
            <a:p>
              <a:pPr>
                <a:lnSpc>
                  <a:spcPct val="150000"/>
                </a:lnSpc>
                <a:buClr>
                  <a:srgbClr val="C0504D"/>
                </a:buClr>
                <a:defRPr/>
              </a:pP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·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자체 상품개발</a:t>
              </a: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,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생산</a:t>
              </a: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,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유통</a:t>
              </a:r>
              <a:endParaRPr lang="en-US" altLang="ko-KR" sz="1050" dirty="0">
                <a:latin typeface="+mj-lt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buClr>
                  <a:srgbClr val="C0504D"/>
                </a:buClr>
                <a:defRPr/>
              </a:pP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·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특허 및 상표등록 </a:t>
              </a: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(31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종</a:t>
              </a: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)</a:t>
              </a:r>
            </a:p>
            <a:p>
              <a:pPr>
                <a:lnSpc>
                  <a:spcPct val="150000"/>
                </a:lnSpc>
                <a:buClr>
                  <a:srgbClr val="C0504D"/>
                </a:buClr>
                <a:defRPr/>
              </a:pP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·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인적자원의 경쟁력</a:t>
              </a:r>
              <a:endParaRPr lang="ko-KR" altLang="ko-KR" sz="1050" dirty="0">
                <a:latin typeface="+mj-lt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" name="그룹 37"/>
          <p:cNvGrpSpPr>
            <a:grpSpLocks/>
          </p:cNvGrpSpPr>
          <p:nvPr/>
        </p:nvGrpSpPr>
        <p:grpSpPr bwMode="auto">
          <a:xfrm>
            <a:off x="6357950" y="2761859"/>
            <a:ext cx="2214520" cy="1459229"/>
            <a:chOff x="6500813" y="2238375"/>
            <a:chExt cx="2214549" cy="1458216"/>
          </a:xfrm>
        </p:grpSpPr>
        <p:sp>
          <p:nvSpPr>
            <p:cNvPr id="43" name="모서리가 둥근 직사각형 42"/>
            <p:cNvSpPr/>
            <p:nvPr/>
          </p:nvSpPr>
          <p:spPr>
            <a:xfrm>
              <a:off x="6572251" y="2238375"/>
              <a:ext cx="2000276" cy="35694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Clr>
                  <a:schemeClr val="accent2"/>
                </a:buClr>
                <a:defRPr/>
              </a:pPr>
              <a:r>
                <a:rPr lang="ko-KR" altLang="en-US" sz="1400" b="1" dirty="0">
                  <a:solidFill>
                    <a:schemeClr val="bg1"/>
                  </a:solidFill>
                  <a:latin typeface="+mj-lt"/>
                  <a:ea typeface="맑은 고딕" panose="020B0503020000020004" pitchFamily="50" charset="-127"/>
                </a:rPr>
                <a:t>수익 구조 강화</a:t>
              </a:r>
            </a:p>
          </p:txBody>
        </p:sp>
        <p:sp>
          <p:nvSpPr>
            <p:cNvPr id="44" name="직사각형 24"/>
            <p:cNvSpPr>
              <a:spLocks noChangeArrowheads="1"/>
            </p:cNvSpPr>
            <p:nvPr/>
          </p:nvSpPr>
          <p:spPr bwMode="auto">
            <a:xfrm>
              <a:off x="6500813" y="2666703"/>
              <a:ext cx="2214549" cy="102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Clr>
                  <a:srgbClr val="C0504D"/>
                </a:buClr>
                <a:defRPr/>
              </a:pP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·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본사 물류를 통한 무 점포 운영</a:t>
              </a:r>
            </a:p>
            <a:p>
              <a:pPr>
                <a:lnSpc>
                  <a:spcPct val="150000"/>
                </a:lnSpc>
                <a:buClr>
                  <a:srgbClr val="C0504D"/>
                </a:buClr>
                <a:defRPr/>
              </a:pP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·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영업구역 보장에 따른 수익 강화</a:t>
              </a:r>
            </a:p>
            <a:p>
              <a:pPr>
                <a:lnSpc>
                  <a:spcPct val="150000"/>
                </a:lnSpc>
                <a:buClr>
                  <a:srgbClr val="C0504D"/>
                </a:buClr>
                <a:defRPr/>
              </a:pP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· ONE-STOP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물류혁신</a:t>
              </a:r>
            </a:p>
            <a:p>
              <a:pPr>
                <a:lnSpc>
                  <a:spcPct val="150000"/>
                </a:lnSpc>
                <a:buClr>
                  <a:srgbClr val="C0504D"/>
                </a:buClr>
                <a:defRPr/>
              </a:pP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·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시장 점유율 </a:t>
              </a: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1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위 기업 </a:t>
              </a:r>
              <a:endParaRPr lang="ko-KR" altLang="ko-KR" sz="1050" dirty="0">
                <a:latin typeface="+mj-lt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6" name="그룹 32"/>
          <p:cNvGrpSpPr>
            <a:grpSpLocks/>
          </p:cNvGrpSpPr>
          <p:nvPr/>
        </p:nvGrpSpPr>
        <p:grpSpPr bwMode="auto">
          <a:xfrm>
            <a:off x="6357950" y="4572008"/>
            <a:ext cx="2286029" cy="1712181"/>
            <a:chOff x="6500813" y="4310063"/>
            <a:chExt cx="2286029" cy="1712238"/>
          </a:xfrm>
        </p:grpSpPr>
        <p:sp>
          <p:nvSpPr>
            <p:cNvPr id="46" name="모서리가 둥근 직사각형 45"/>
            <p:cNvSpPr/>
            <p:nvPr/>
          </p:nvSpPr>
          <p:spPr>
            <a:xfrm>
              <a:off x="6572250" y="4310063"/>
              <a:ext cx="2000250" cy="35719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Clr>
                  <a:schemeClr val="accent2"/>
                </a:buClr>
                <a:defRPr/>
              </a:pPr>
              <a:r>
                <a:rPr lang="ko-KR" altLang="en-US" sz="1400" b="1" dirty="0">
                  <a:solidFill>
                    <a:schemeClr val="bg1"/>
                  </a:solidFill>
                  <a:latin typeface="+mj-lt"/>
                  <a:ea typeface="맑은 고딕" panose="020B0503020000020004" pitchFamily="50" charset="-127"/>
                </a:rPr>
                <a:t>고객 센터 운영</a:t>
              </a:r>
            </a:p>
          </p:txBody>
        </p:sp>
        <p:sp>
          <p:nvSpPr>
            <p:cNvPr id="47" name="직사각형 26"/>
            <p:cNvSpPr>
              <a:spLocks noChangeArrowheads="1"/>
            </p:cNvSpPr>
            <p:nvPr/>
          </p:nvSpPr>
          <p:spPr bwMode="auto">
            <a:xfrm>
              <a:off x="6500813" y="4738702"/>
              <a:ext cx="2286029" cy="1283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Clr>
                  <a:srgbClr val="C0504D"/>
                </a:buClr>
                <a:defRPr/>
              </a:pP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·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상품 주문</a:t>
              </a: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·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접수 및</a:t>
              </a: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 DATA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관리</a:t>
              </a:r>
            </a:p>
            <a:p>
              <a:pPr>
                <a:lnSpc>
                  <a:spcPct val="150000"/>
                </a:lnSpc>
                <a:buClr>
                  <a:srgbClr val="C0504D"/>
                </a:buClr>
                <a:defRPr/>
              </a:pP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·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납품업체 및 고객관리 </a:t>
              </a:r>
            </a:p>
            <a:p>
              <a:pPr>
                <a:lnSpc>
                  <a:spcPct val="150000"/>
                </a:lnSpc>
                <a:buClr>
                  <a:srgbClr val="C0504D"/>
                </a:buClr>
                <a:defRPr/>
              </a:pP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·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고객 상담 및 불편사항 처리 </a:t>
              </a:r>
            </a:p>
            <a:p>
              <a:pPr>
                <a:lnSpc>
                  <a:spcPct val="150000"/>
                </a:lnSpc>
                <a:buClr>
                  <a:srgbClr val="C0504D"/>
                </a:buClr>
                <a:defRPr/>
              </a:pP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·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지역 영업소</a:t>
              </a: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/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대리점</a:t>
              </a: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/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특판 영업소</a:t>
              </a:r>
              <a:endParaRPr lang="en-US" altLang="ko-KR" sz="1050" dirty="0">
                <a:latin typeface="+mj-lt"/>
                <a:ea typeface="맑은 고딕" panose="020B0503020000020004" pitchFamily="50" charset="-127"/>
              </a:endParaRPr>
            </a:p>
            <a:p>
              <a:pPr>
                <a:lnSpc>
                  <a:spcPct val="150000"/>
                </a:lnSpc>
                <a:buClr>
                  <a:srgbClr val="C0504D"/>
                </a:buClr>
                <a:defRPr/>
              </a:pPr>
              <a:r>
                <a:rPr lang="en-US" altLang="ko-KR" sz="1050" dirty="0">
                  <a:latin typeface="+mj-lt"/>
                  <a:ea typeface="맑은 고딕" panose="020B0503020000020004" pitchFamily="50" charset="-127"/>
                </a:rPr>
                <a:t>  </a:t>
              </a:r>
              <a:r>
                <a:rPr lang="ko-KR" altLang="en-US" sz="1050" dirty="0">
                  <a:latin typeface="+mj-lt"/>
                  <a:ea typeface="맑은 고딕" panose="020B0503020000020004" pitchFamily="50" charset="-127"/>
                </a:rPr>
                <a:t>온라인영업소 지원 </a:t>
              </a:r>
              <a:endParaRPr lang="ko-KR" altLang="ko-KR" sz="1050" dirty="0">
                <a:latin typeface="+mj-lt"/>
                <a:ea typeface="맑은 고딕" panose="020B0503020000020004" pitchFamily="50" charset="-127"/>
              </a:endParaRPr>
            </a:p>
          </p:txBody>
        </p:sp>
      </p:grpSp>
      <p:sp>
        <p:nvSpPr>
          <p:cNvPr id="48" name="직사각형 47"/>
          <p:cNvSpPr/>
          <p:nvPr/>
        </p:nvSpPr>
        <p:spPr>
          <a:xfrm>
            <a:off x="0" y="1261460"/>
            <a:ext cx="9144000" cy="574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chemeClr val="accent2"/>
              </a:buClr>
              <a:defRPr/>
            </a:pPr>
            <a:r>
              <a:rPr lang="ko-KR" altLang="en-US" sz="2000" b="1" dirty="0">
                <a:solidFill>
                  <a:srgbClr val="C00000"/>
                </a:solidFill>
                <a:latin typeface="+mj-lt"/>
                <a:ea typeface="맑은 고딕" panose="020B0503020000020004" pitchFamily="50" charset="-127"/>
              </a:rPr>
              <a:t>동종업계 점유율 </a:t>
            </a:r>
            <a:r>
              <a:rPr lang="en-US" altLang="ko-KR" sz="2400" b="1" dirty="0">
                <a:solidFill>
                  <a:srgbClr val="C00000"/>
                </a:solidFill>
                <a:latin typeface="+mj-lt"/>
                <a:ea typeface="맑은 고딕" panose="020B0503020000020004" pitchFamily="50" charset="-127"/>
              </a:rPr>
              <a:t>“1</a:t>
            </a:r>
            <a:r>
              <a:rPr lang="ko-KR" altLang="en-US" sz="2400" b="1" dirty="0">
                <a:solidFill>
                  <a:srgbClr val="C00000"/>
                </a:solidFill>
                <a:latin typeface="+mj-lt"/>
                <a:ea typeface="맑은 고딕" panose="020B0503020000020004" pitchFamily="50" charset="-127"/>
              </a:rPr>
              <a:t>위</a:t>
            </a:r>
            <a:r>
              <a:rPr lang="en-US" altLang="ko-KR" sz="2400" b="1" dirty="0">
                <a:solidFill>
                  <a:srgbClr val="C00000"/>
                </a:solidFill>
                <a:latin typeface="+mj-lt"/>
                <a:ea typeface="맑은 고딕" panose="020B0503020000020004" pitchFamily="50" charset="-127"/>
              </a:rPr>
              <a:t>”</a:t>
            </a:r>
            <a:r>
              <a:rPr lang="en-US" altLang="ko-KR" sz="2000" b="1" dirty="0">
                <a:solidFill>
                  <a:srgbClr val="C00000"/>
                </a:solidFill>
                <a:latin typeface="+mj-lt"/>
                <a:ea typeface="맑은 고딕" panose="020B0503020000020004" pitchFamily="50" charset="-127"/>
              </a:rPr>
              <a:t> </a:t>
            </a:r>
            <a:r>
              <a:rPr lang="ko-KR" altLang="en-US" sz="2000" b="1" dirty="0">
                <a:solidFill>
                  <a:srgbClr val="C00000"/>
                </a:solidFill>
                <a:latin typeface="+mj-lt"/>
                <a:ea typeface="맑은 고딕" panose="020B0503020000020004" pitchFamily="50" charset="-127"/>
              </a:rPr>
              <a:t>기업 아트사인</a:t>
            </a:r>
            <a:endParaRPr lang="en-US" altLang="ko-KR" sz="2000" b="1" dirty="0">
              <a:solidFill>
                <a:srgbClr val="C00000"/>
              </a:solidFill>
              <a:latin typeface="+mj-lt"/>
              <a:ea typeface="맑은 고딕" panose="020B0503020000020004" pitchFamily="50" charset="-127"/>
            </a:endParaRPr>
          </a:p>
        </p:txBody>
      </p:sp>
      <p:grpSp>
        <p:nvGrpSpPr>
          <p:cNvPr id="7" name="그룹 38"/>
          <p:cNvGrpSpPr>
            <a:grpSpLocks/>
          </p:cNvGrpSpPr>
          <p:nvPr/>
        </p:nvGrpSpPr>
        <p:grpSpPr bwMode="auto">
          <a:xfrm>
            <a:off x="3319437" y="2735618"/>
            <a:ext cx="2427288" cy="2560638"/>
            <a:chOff x="3071813" y="2430463"/>
            <a:chExt cx="2786062" cy="2940050"/>
          </a:xfrm>
        </p:grpSpPr>
        <p:sp>
          <p:nvSpPr>
            <p:cNvPr id="50" name="직사각형 24"/>
            <p:cNvSpPr>
              <a:spLocks noChangeArrowheads="1"/>
            </p:cNvSpPr>
            <p:nvPr/>
          </p:nvSpPr>
          <p:spPr bwMode="auto">
            <a:xfrm>
              <a:off x="4009902" y="3457575"/>
              <a:ext cx="1095132" cy="812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2000" b="1" dirty="0">
                  <a:solidFill>
                    <a:srgbClr val="C00000"/>
                  </a:solidFill>
                  <a:latin typeface="+mj-lt"/>
                  <a:ea typeface="맑은 고딕" panose="020B0503020000020004" pitchFamily="50" charset="-127"/>
                </a:rPr>
                <a:t>경쟁력</a:t>
              </a:r>
              <a:endParaRPr lang="en-US" altLang="ko-KR" sz="2000" b="1" dirty="0">
                <a:solidFill>
                  <a:srgbClr val="C00000"/>
                </a:solidFill>
                <a:latin typeface="+mj-lt"/>
                <a:ea typeface="맑은 고딕" panose="020B0503020000020004" pitchFamily="50" charset="-127"/>
              </a:endParaRPr>
            </a:p>
            <a:p>
              <a:pPr algn="ctr"/>
              <a:r>
                <a:rPr lang="ko-KR" altLang="en-US" sz="2000" b="1" dirty="0">
                  <a:solidFill>
                    <a:srgbClr val="C00000"/>
                  </a:solidFill>
                  <a:latin typeface="+mj-lt"/>
                  <a:ea typeface="맑은 고딕" panose="020B0503020000020004" pitchFamily="50" charset="-127"/>
                </a:rPr>
                <a:t>강화</a:t>
              </a:r>
              <a:endParaRPr lang="ko-KR" altLang="en-US" sz="2000" dirty="0">
                <a:latin typeface="+mj-lt"/>
                <a:ea typeface="맑은 고딕" panose="020B0503020000020004" pitchFamily="50" charset="-127"/>
              </a:endParaRPr>
            </a:p>
          </p:txBody>
        </p:sp>
        <p:sp>
          <p:nvSpPr>
            <p:cNvPr id="51" name="아래로 구부러진 화살표 50"/>
            <p:cNvSpPr/>
            <p:nvPr/>
          </p:nvSpPr>
          <p:spPr>
            <a:xfrm>
              <a:off x="3571081" y="2430463"/>
              <a:ext cx="2144667" cy="929588"/>
            </a:xfrm>
            <a:prstGeom prst="curvedDownArrow">
              <a:avLst>
                <a:gd name="adj1" fmla="val 50175"/>
                <a:gd name="adj2" fmla="val 89392"/>
                <a:gd name="adj3" fmla="val 76148"/>
              </a:avLst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Clr>
                  <a:schemeClr val="accent2"/>
                </a:buClr>
                <a:defRPr/>
              </a:pPr>
              <a:endParaRPr lang="ko-KR" altLang="en-US" sz="1400" b="1" dirty="0">
                <a:solidFill>
                  <a:schemeClr val="bg1"/>
                </a:solidFill>
                <a:latin typeface="+mj-lt"/>
                <a:ea typeface="맑은 고딕" panose="020B0503020000020004" pitchFamily="50" charset="-127"/>
              </a:endParaRPr>
            </a:p>
          </p:txBody>
        </p:sp>
        <p:sp>
          <p:nvSpPr>
            <p:cNvPr id="52" name="아래로 구부러진 화살표 51"/>
            <p:cNvSpPr/>
            <p:nvPr/>
          </p:nvSpPr>
          <p:spPr>
            <a:xfrm rot="7333919">
              <a:off x="4321468" y="3834105"/>
              <a:ext cx="2143520" cy="929295"/>
            </a:xfrm>
            <a:prstGeom prst="curvedDownArrow">
              <a:avLst>
                <a:gd name="adj1" fmla="val 41035"/>
                <a:gd name="adj2" fmla="val 78379"/>
                <a:gd name="adj3" fmla="val 76148"/>
              </a:avLst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Clr>
                  <a:schemeClr val="accent2"/>
                </a:buClr>
                <a:defRPr/>
              </a:pPr>
              <a:endParaRPr lang="ko-KR" altLang="en-US" sz="1400" b="1" dirty="0">
                <a:solidFill>
                  <a:schemeClr val="bg1"/>
                </a:solidFill>
                <a:latin typeface="+mj-lt"/>
                <a:ea typeface="맑은 고딕" panose="020B0503020000020004" pitchFamily="50" charset="-127"/>
              </a:endParaRPr>
            </a:p>
          </p:txBody>
        </p:sp>
        <p:sp>
          <p:nvSpPr>
            <p:cNvPr id="53" name="아래로 구부러진 화살표 52"/>
            <p:cNvSpPr/>
            <p:nvPr/>
          </p:nvSpPr>
          <p:spPr>
            <a:xfrm rot="14151094">
              <a:off x="2464701" y="3691933"/>
              <a:ext cx="2143520" cy="929295"/>
            </a:xfrm>
            <a:prstGeom prst="curvedDownArrow">
              <a:avLst>
                <a:gd name="adj1" fmla="val 42397"/>
                <a:gd name="adj2" fmla="val 96402"/>
                <a:gd name="adj3" fmla="val 76148"/>
              </a:avLst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Clr>
                  <a:schemeClr val="accent2"/>
                </a:buClr>
                <a:defRPr/>
              </a:pPr>
              <a:endParaRPr lang="ko-KR" altLang="en-US" sz="1400" b="1" dirty="0">
                <a:solidFill>
                  <a:schemeClr val="bg1"/>
                </a:solidFill>
                <a:latin typeface="+mj-lt"/>
                <a:ea typeface="맑은 고딕" panose="020B0503020000020004" pitchFamily="50" charset="-127"/>
              </a:endParaRPr>
            </a:p>
          </p:txBody>
        </p:sp>
      </p:grpSp>
      <p:sp>
        <p:nvSpPr>
          <p:cNvPr id="54" name="아래쪽 화살표 53"/>
          <p:cNvSpPr/>
          <p:nvPr/>
        </p:nvSpPr>
        <p:spPr bwMode="auto">
          <a:xfrm>
            <a:off x="4346550" y="4996218"/>
            <a:ext cx="373063" cy="373063"/>
          </a:xfrm>
          <a:prstGeom prst="downArrow">
            <a:avLst>
              <a:gd name="adj1" fmla="val 38917"/>
              <a:gd name="adj2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defRPr/>
            </a:pPr>
            <a:endParaRPr lang="ko-KR" altLang="en-US" sz="1400" b="1" dirty="0">
              <a:solidFill>
                <a:schemeClr val="bg1"/>
              </a:solidFill>
              <a:latin typeface="+mj-lt"/>
              <a:ea typeface="맑은 고딕" panose="020B0503020000020004" pitchFamily="50" charset="-127"/>
            </a:endParaRPr>
          </a:p>
        </p:txBody>
      </p:sp>
      <p:sp>
        <p:nvSpPr>
          <p:cNvPr id="55" name="모서리가 둥근 직사각형 54"/>
          <p:cNvSpPr/>
          <p:nvPr/>
        </p:nvSpPr>
        <p:spPr>
          <a:xfrm>
            <a:off x="3497238" y="5526443"/>
            <a:ext cx="2071687" cy="500063"/>
          </a:xfrm>
          <a:prstGeom prst="roundRect">
            <a:avLst>
              <a:gd name="adj" fmla="val 25902"/>
            </a:avLst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defRPr/>
            </a:pPr>
            <a:r>
              <a:rPr lang="ko-KR" altLang="en-US" sz="1600" b="1" dirty="0">
                <a:solidFill>
                  <a:schemeClr val="bg1"/>
                </a:solidFill>
                <a:latin typeface="+mj-lt"/>
                <a:ea typeface="맑은 고딕" panose="020B0503020000020004" pitchFamily="50" charset="-127"/>
              </a:rPr>
              <a:t>기업 성장</a:t>
            </a:r>
          </a:p>
        </p:txBody>
      </p:sp>
      <p:sp>
        <p:nvSpPr>
          <p:cNvPr id="57" name="직사각형 56"/>
          <p:cNvSpPr/>
          <p:nvPr/>
        </p:nvSpPr>
        <p:spPr>
          <a:xfrm>
            <a:off x="0" y="1855857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chemeClr val="accent2"/>
              </a:buClr>
              <a:defRPr/>
            </a:pPr>
            <a:r>
              <a:rPr lang="ko-KR" altLang="en-US" sz="1200" dirty="0">
                <a:latin typeface="+mj-lt"/>
                <a:ea typeface="맑은 고딕" panose="020B0503020000020004" pitchFamily="50" charset="-127"/>
              </a:rPr>
              <a:t>다양한 상품</a:t>
            </a:r>
            <a:r>
              <a:rPr lang="en-US" altLang="ko-KR" sz="1200" dirty="0">
                <a:latin typeface="+mj-lt"/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latin typeface="+mj-lt"/>
                <a:ea typeface="맑은 고딕" panose="020B0503020000020004" pitchFamily="50" charset="-127"/>
              </a:rPr>
              <a:t>편리한 서비스</a:t>
            </a:r>
            <a:r>
              <a:rPr lang="en-US" altLang="ko-KR" sz="1200" dirty="0">
                <a:latin typeface="+mj-lt"/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latin typeface="+mj-lt"/>
                <a:ea typeface="맑은 고딕" panose="020B0503020000020004" pitchFamily="50" charset="-127"/>
              </a:rPr>
              <a:t>창의적인 디자인으로 생활의 편리함을 추구합니다</a:t>
            </a:r>
            <a:r>
              <a:rPr lang="en-US" altLang="ko-KR" sz="1200" dirty="0">
                <a:latin typeface="+mj-lt"/>
                <a:ea typeface="맑은 고딕" panose="020B0503020000020004" pitchFamily="50" charset="-127"/>
              </a:rPr>
              <a:t>.</a:t>
            </a:r>
            <a:endParaRPr lang="ko-KR" altLang="ko-KR" sz="1200" dirty="0">
              <a:latin typeface="+mj-lt"/>
              <a:ea typeface="맑은 고딕" panose="020B0503020000020004" pitchFamily="50" charset="-127"/>
            </a:endParaRPr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495" y="610292"/>
            <a:ext cx="907315" cy="235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9736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모서리가 둥근 직사각형 11">
            <a:extLst>
              <a:ext uri="{FF2B5EF4-FFF2-40B4-BE49-F238E27FC236}">
                <a16:creationId xmlns:a16="http://schemas.microsoft.com/office/drawing/2014/main" id="{D2DF84A2-8C4E-42E3-96C2-FE0574B3C9A1}"/>
              </a:ext>
            </a:extLst>
          </p:cNvPr>
          <p:cNvSpPr/>
          <p:nvPr/>
        </p:nvSpPr>
        <p:spPr>
          <a:xfrm>
            <a:off x="2207487" y="4471096"/>
            <a:ext cx="1440159" cy="1777678"/>
          </a:xfrm>
          <a:prstGeom prst="roundRect">
            <a:avLst>
              <a:gd name="adj" fmla="val 8425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85000"/>
                <a:alpha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0" rIns="0"/>
          <a:lstStyle/>
          <a:p>
            <a:pPr>
              <a:defRPr/>
            </a:pPr>
            <a:endParaRPr lang="ko-KR" altLang="ko-KR" sz="1050" dirty="0">
              <a:solidFill>
                <a:prstClr val="black">
                  <a:lumMod val="65000"/>
                  <a:lumOff val="35000"/>
                </a:prst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4" name="모서리가 둥근 직사각형 11">
            <a:extLst>
              <a:ext uri="{FF2B5EF4-FFF2-40B4-BE49-F238E27FC236}">
                <a16:creationId xmlns:a16="http://schemas.microsoft.com/office/drawing/2014/main" id="{1777B072-8AD3-481A-8ACF-0796E5566328}"/>
              </a:ext>
            </a:extLst>
          </p:cNvPr>
          <p:cNvSpPr/>
          <p:nvPr/>
        </p:nvSpPr>
        <p:spPr>
          <a:xfrm>
            <a:off x="3841554" y="4471096"/>
            <a:ext cx="1440159" cy="1777678"/>
          </a:xfrm>
          <a:prstGeom prst="roundRect">
            <a:avLst>
              <a:gd name="adj" fmla="val 8425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85000"/>
                <a:alpha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0" rIns="0"/>
          <a:lstStyle/>
          <a:p>
            <a:pPr>
              <a:defRPr/>
            </a:pPr>
            <a:endParaRPr lang="ko-KR" altLang="ko-KR" sz="1050" dirty="0">
              <a:solidFill>
                <a:prstClr val="black">
                  <a:lumMod val="65000"/>
                  <a:lumOff val="35000"/>
                </a:prst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5" name="모서리가 둥근 직사각형 11">
            <a:extLst>
              <a:ext uri="{FF2B5EF4-FFF2-40B4-BE49-F238E27FC236}">
                <a16:creationId xmlns:a16="http://schemas.microsoft.com/office/drawing/2014/main" id="{F16FB372-918D-48A6-A031-1740533A239E}"/>
              </a:ext>
            </a:extLst>
          </p:cNvPr>
          <p:cNvSpPr/>
          <p:nvPr/>
        </p:nvSpPr>
        <p:spPr>
          <a:xfrm>
            <a:off x="5494231" y="4471096"/>
            <a:ext cx="1440159" cy="1777678"/>
          </a:xfrm>
          <a:prstGeom prst="roundRect">
            <a:avLst>
              <a:gd name="adj" fmla="val 8425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85000"/>
                <a:alpha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0" rIns="0"/>
          <a:lstStyle/>
          <a:p>
            <a:pPr>
              <a:defRPr/>
            </a:pPr>
            <a:endParaRPr lang="ko-KR" altLang="ko-KR" sz="1050" dirty="0">
              <a:solidFill>
                <a:prstClr val="black">
                  <a:lumMod val="65000"/>
                  <a:lumOff val="35000"/>
                </a:prst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모서리가 둥근 직사각형 11">
            <a:extLst>
              <a:ext uri="{FF2B5EF4-FFF2-40B4-BE49-F238E27FC236}">
                <a16:creationId xmlns:a16="http://schemas.microsoft.com/office/drawing/2014/main" id="{8710D441-5DB8-4D50-B9CB-F6039658C0C6}"/>
              </a:ext>
            </a:extLst>
          </p:cNvPr>
          <p:cNvSpPr/>
          <p:nvPr/>
        </p:nvSpPr>
        <p:spPr>
          <a:xfrm>
            <a:off x="7155045" y="4471096"/>
            <a:ext cx="1440159" cy="1777678"/>
          </a:xfrm>
          <a:prstGeom prst="roundRect">
            <a:avLst>
              <a:gd name="adj" fmla="val 8425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85000"/>
                <a:alpha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0" rIns="0"/>
          <a:lstStyle/>
          <a:p>
            <a:pPr>
              <a:defRPr/>
            </a:pPr>
            <a:endParaRPr lang="ko-KR" altLang="ko-KR" sz="1050" dirty="0">
              <a:solidFill>
                <a:prstClr val="black">
                  <a:lumMod val="65000"/>
                  <a:lumOff val="35000"/>
                </a:prst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모서리가 둥근 직사각형 11">
            <a:extLst>
              <a:ext uri="{FF2B5EF4-FFF2-40B4-BE49-F238E27FC236}">
                <a16:creationId xmlns:a16="http://schemas.microsoft.com/office/drawing/2014/main" id="{3BF8BC64-857F-4B74-AEAE-1960CCA45B1A}"/>
              </a:ext>
            </a:extLst>
          </p:cNvPr>
          <p:cNvSpPr/>
          <p:nvPr/>
        </p:nvSpPr>
        <p:spPr>
          <a:xfrm>
            <a:off x="539553" y="4471096"/>
            <a:ext cx="1440159" cy="1777678"/>
          </a:xfrm>
          <a:prstGeom prst="roundRect">
            <a:avLst>
              <a:gd name="adj" fmla="val 8425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85000"/>
                <a:alpha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0" rIns="0"/>
          <a:lstStyle/>
          <a:p>
            <a:pPr>
              <a:defRPr/>
            </a:pPr>
            <a:endParaRPr lang="ko-KR" altLang="ko-KR" sz="1050" dirty="0">
              <a:solidFill>
                <a:prstClr val="black">
                  <a:lumMod val="65000"/>
                  <a:lumOff val="35000"/>
                </a:prst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8597" y="1418277"/>
            <a:ext cx="8270780" cy="2341310"/>
          </a:xfrm>
          <a:prstGeom prst="rect">
            <a:avLst/>
          </a:prstGeom>
        </p:spPr>
      </p:pic>
      <p:grpSp>
        <p:nvGrpSpPr>
          <p:cNvPr id="2" name="그룹 20"/>
          <p:cNvGrpSpPr/>
          <p:nvPr/>
        </p:nvGrpSpPr>
        <p:grpSpPr>
          <a:xfrm>
            <a:off x="428596" y="574162"/>
            <a:ext cx="8283124" cy="425946"/>
            <a:chOff x="428596" y="692331"/>
            <a:chExt cx="8283124" cy="425946"/>
          </a:xfrm>
        </p:grpSpPr>
        <p:sp>
          <p:nvSpPr>
            <p:cNvPr id="15" name="직사각형 14"/>
            <p:cNvSpPr/>
            <p:nvPr/>
          </p:nvSpPr>
          <p:spPr>
            <a:xfrm>
              <a:off x="1979712" y="714356"/>
              <a:ext cx="2245914" cy="285752"/>
            </a:xfrm>
            <a:prstGeom prst="rect">
              <a:avLst/>
            </a:prstGeom>
          </p:spPr>
          <p:txBody>
            <a:bodyPr wrap="none" lIns="0" tIns="0" rIns="0" bIns="0"/>
            <a:lstStyle/>
            <a:p>
              <a:pPr marL="457200" indent="-457200" defTabSz="865188">
                <a:defRPr/>
              </a:pPr>
              <a:r>
                <a:rPr lang="en-US" altLang="ko-KR" sz="1600" b="1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맑은 고딕" panose="020B0503020000020004" pitchFamily="50" charset="-127"/>
                  <a:cs typeface="Arial" pitchFamily="34" charset="0"/>
                </a:rPr>
                <a:t>Primary Product Lines</a:t>
              </a:r>
            </a:p>
          </p:txBody>
        </p:sp>
        <p:sp>
          <p:nvSpPr>
            <p:cNvPr id="4103" name="Text Box 15"/>
            <p:cNvSpPr txBox="1">
              <a:spLocks noChangeArrowheads="1"/>
            </p:cNvSpPr>
            <p:nvPr/>
          </p:nvSpPr>
          <p:spPr bwMode="auto">
            <a:xfrm>
              <a:off x="428596" y="692331"/>
              <a:ext cx="1695132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457200" indent="-457200" defTabSz="865188"/>
              <a:r>
                <a:rPr lang="ko-KR" altLang="en-US" sz="19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주요생산품목</a:t>
              </a:r>
              <a:endParaRPr lang="en-US" altLang="ko-KR" sz="19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835696" y="1046839"/>
              <a:ext cx="6876024" cy="714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428596" y="1046839"/>
              <a:ext cx="1407100" cy="714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11" name="그림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495" y="610292"/>
            <a:ext cx="907315" cy="235516"/>
          </a:xfrm>
          <a:prstGeom prst="rect">
            <a:avLst/>
          </a:prstGeom>
        </p:spPr>
      </p:pic>
      <p:sp>
        <p:nvSpPr>
          <p:cNvPr id="12" name="직사각형 23">
            <a:extLst>
              <a:ext uri="{FF2B5EF4-FFF2-40B4-BE49-F238E27FC236}">
                <a16:creationId xmlns:a16="http://schemas.microsoft.com/office/drawing/2014/main" id="{11581CE4-5607-4A15-8B43-2BDD56917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4551595"/>
            <a:ext cx="1368152" cy="17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>
                <a:latin typeface="+mj-lt"/>
                <a:ea typeface="맑은 고딕" panose="020B0503020000020004" pitchFamily="50" charset="-127"/>
              </a:rPr>
              <a:t>소형 안내표지판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>
                <a:latin typeface="+mj-lt"/>
                <a:ea typeface="맑은 고딕" panose="020B0503020000020004" pitchFamily="50" charset="-127"/>
              </a:rPr>
              <a:t>시스템사인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en-US" altLang="ko-KR" sz="1050" dirty="0">
                <a:latin typeface="+mj-lt"/>
                <a:ea typeface="맑은 고딕" panose="020B0503020000020004" pitchFamily="50" charset="-127"/>
              </a:rPr>
              <a:t>A</a:t>
            </a:r>
            <a:r>
              <a:rPr lang="ko-KR" altLang="en-US" sz="1050" dirty="0">
                <a:latin typeface="+mj-lt"/>
                <a:ea typeface="맑은 고딕" panose="020B0503020000020004" pitchFamily="50" charset="-127"/>
              </a:rPr>
              <a:t>자형사인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>
                <a:latin typeface="+mj-lt"/>
                <a:ea typeface="맑은 고딕" panose="020B0503020000020004" pitchFamily="50" charset="-127"/>
              </a:rPr>
              <a:t>차량사인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 err="1">
                <a:latin typeface="+mj-lt"/>
                <a:ea typeface="맑은 고딕" panose="020B0503020000020004" pitchFamily="50" charset="-127"/>
              </a:rPr>
              <a:t>호실판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>
                <a:latin typeface="+mj-lt"/>
                <a:ea typeface="맑은 고딕" panose="020B0503020000020004" pitchFamily="50" charset="-127"/>
              </a:rPr>
              <a:t>문자</a:t>
            </a:r>
            <a:r>
              <a:rPr lang="en-US" altLang="ko-KR" sz="1050" dirty="0">
                <a:latin typeface="+mj-lt"/>
                <a:ea typeface="맑은 고딕" panose="020B0503020000020004" pitchFamily="50" charset="-127"/>
              </a:rPr>
              <a:t>/</a:t>
            </a:r>
            <a:r>
              <a:rPr lang="ko-KR" altLang="en-US" sz="1050" dirty="0">
                <a:latin typeface="+mj-lt"/>
                <a:ea typeface="맑은 고딕" panose="020B0503020000020004" pitchFamily="50" charset="-127"/>
              </a:rPr>
              <a:t>번호판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endParaRPr lang="ko-KR" altLang="ko-KR" sz="1050" dirty="0">
              <a:latin typeface="+mj-lt"/>
              <a:ea typeface="맑은 고딕" panose="020B0503020000020004" pitchFamily="50" charset="-127"/>
            </a:endParaRPr>
          </a:p>
        </p:txBody>
      </p:sp>
      <p:sp>
        <p:nvSpPr>
          <p:cNvPr id="13" name="직사각형 23">
            <a:extLst>
              <a:ext uri="{FF2B5EF4-FFF2-40B4-BE49-F238E27FC236}">
                <a16:creationId xmlns:a16="http://schemas.microsoft.com/office/drawing/2014/main" id="{6EE2ABA7-FF55-49C8-B148-88F17B195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9860" y="4551595"/>
            <a:ext cx="1368152" cy="151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>
                <a:latin typeface="+mj-lt"/>
                <a:ea typeface="맑은 고딕" panose="020B0503020000020004" pitchFamily="50" charset="-127"/>
              </a:rPr>
              <a:t>월프레임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>
                <a:latin typeface="+mj-lt"/>
                <a:ea typeface="맑은 고딕" panose="020B0503020000020004" pitchFamily="50" charset="-127"/>
              </a:rPr>
              <a:t>쇼케이스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 err="1">
                <a:latin typeface="+mj-lt"/>
                <a:ea typeface="맑은 고딕" panose="020B0503020000020004" pitchFamily="50" charset="-127"/>
              </a:rPr>
              <a:t>카탈로그꽂이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 err="1">
                <a:latin typeface="+mj-lt"/>
                <a:ea typeface="맑은 고딕" panose="020B0503020000020004" pitchFamily="50" charset="-127"/>
              </a:rPr>
              <a:t>메뉴꽂이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>
                <a:latin typeface="+mj-lt"/>
                <a:ea typeface="맑은 고딕" panose="020B0503020000020004" pitchFamily="50" charset="-127"/>
              </a:rPr>
              <a:t>스탠드사인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 err="1">
                <a:latin typeface="+mj-lt"/>
                <a:ea typeface="맑은 고딕" panose="020B0503020000020004" pitchFamily="50" charset="-127"/>
              </a:rPr>
              <a:t>상품진열대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</p:txBody>
      </p:sp>
      <p:sp>
        <p:nvSpPr>
          <p:cNvPr id="17" name="직사각형 23">
            <a:extLst>
              <a:ext uri="{FF2B5EF4-FFF2-40B4-BE49-F238E27FC236}">
                <a16:creationId xmlns:a16="http://schemas.microsoft.com/office/drawing/2014/main" id="{E5BF0321-806F-462D-A5D9-FEBF1698B8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5785" y="4551595"/>
            <a:ext cx="1368152" cy="17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 err="1">
                <a:latin typeface="+mj-lt"/>
                <a:ea typeface="맑은 고딕" panose="020B0503020000020004" pitchFamily="50" charset="-127"/>
              </a:rPr>
              <a:t>목걸이명찰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 err="1">
                <a:latin typeface="+mj-lt"/>
                <a:ea typeface="맑은 고딕" panose="020B0503020000020004" pitchFamily="50" charset="-127"/>
              </a:rPr>
              <a:t>아크릴명찰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en-US" altLang="ko-KR" sz="1050" dirty="0">
                <a:latin typeface="+mj-lt"/>
                <a:ea typeface="맑은 고딕" panose="020B0503020000020004" pitchFamily="50" charset="-127"/>
              </a:rPr>
              <a:t>PVC</a:t>
            </a:r>
            <a:r>
              <a:rPr lang="ko-KR" altLang="en-US" sz="1050" dirty="0">
                <a:latin typeface="+mj-lt"/>
                <a:ea typeface="맑은 고딕" panose="020B0503020000020004" pitchFamily="50" charset="-127"/>
              </a:rPr>
              <a:t>명찰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 err="1">
                <a:latin typeface="+mj-lt"/>
                <a:ea typeface="맑은 고딕" panose="020B0503020000020004" pitchFamily="50" charset="-127"/>
              </a:rPr>
              <a:t>자석명찰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 err="1">
                <a:latin typeface="+mj-lt"/>
                <a:ea typeface="맑은 고딕" panose="020B0503020000020004" pitchFamily="50" charset="-127"/>
              </a:rPr>
              <a:t>명찰목걸이줄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>
                <a:latin typeface="+mj-lt"/>
                <a:ea typeface="맑은 고딕" panose="020B0503020000020004" pitchFamily="50" charset="-127"/>
              </a:rPr>
              <a:t>신분증케이스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endParaRPr lang="ko-KR" altLang="ko-KR" sz="1050" dirty="0">
              <a:latin typeface="+mj-lt"/>
              <a:ea typeface="맑은 고딕" panose="020B0503020000020004" pitchFamily="50" charset="-127"/>
            </a:endParaRPr>
          </a:p>
        </p:txBody>
      </p:sp>
      <p:sp>
        <p:nvSpPr>
          <p:cNvPr id="18" name="직사각형 23">
            <a:extLst>
              <a:ext uri="{FF2B5EF4-FFF2-40B4-BE49-F238E27FC236}">
                <a16:creationId xmlns:a16="http://schemas.microsoft.com/office/drawing/2014/main" id="{F878DE9D-E96A-483F-8CF1-AA3AF9372D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0112" y="4551595"/>
            <a:ext cx="1368152" cy="151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 err="1">
                <a:latin typeface="+mj-lt"/>
                <a:ea typeface="맑은 고딕" panose="020B0503020000020004" pitchFamily="50" charset="-127"/>
              </a:rPr>
              <a:t>명함꽂이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>
                <a:latin typeface="+mj-lt"/>
                <a:ea typeface="맑은 고딕" panose="020B0503020000020004" pitchFamily="50" charset="-127"/>
              </a:rPr>
              <a:t>모니터메모보드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 err="1">
                <a:latin typeface="+mj-lt"/>
                <a:ea typeface="맑은 고딕" panose="020B0503020000020004" pitchFamily="50" charset="-127"/>
              </a:rPr>
              <a:t>파티션꽂이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 err="1">
                <a:latin typeface="+mj-lt"/>
                <a:ea typeface="맑은 고딕" panose="020B0503020000020004" pitchFamily="50" charset="-127"/>
              </a:rPr>
              <a:t>메모홀더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>
                <a:latin typeface="+mj-lt"/>
                <a:ea typeface="맑은 고딕" panose="020B0503020000020004" pitchFamily="50" charset="-127"/>
              </a:rPr>
              <a:t>자석</a:t>
            </a:r>
            <a:r>
              <a:rPr lang="en-US" altLang="ko-KR" sz="1050" dirty="0">
                <a:latin typeface="+mj-lt"/>
                <a:ea typeface="맑은 고딕" panose="020B0503020000020004" pitchFamily="50" charset="-127"/>
              </a:rPr>
              <a:t>/</a:t>
            </a:r>
            <a:r>
              <a:rPr lang="ko-KR" altLang="en-US" sz="1050" dirty="0">
                <a:latin typeface="+mj-lt"/>
                <a:ea typeface="맑은 고딕" panose="020B0503020000020004" pitchFamily="50" charset="-127"/>
              </a:rPr>
              <a:t>고무줄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  <a:buClr>
                <a:srgbClr val="C0504D"/>
              </a:buClr>
              <a:defRPr/>
            </a:pPr>
            <a:endParaRPr lang="ko-KR" altLang="ko-KR" sz="1050" dirty="0">
              <a:latin typeface="+mj-lt"/>
              <a:ea typeface="맑은 고딕" panose="020B0503020000020004" pitchFamily="50" charset="-127"/>
            </a:endParaRPr>
          </a:p>
        </p:txBody>
      </p:sp>
      <p:sp>
        <p:nvSpPr>
          <p:cNvPr id="19" name="직사각형 23">
            <a:extLst>
              <a:ext uri="{FF2B5EF4-FFF2-40B4-BE49-F238E27FC236}">
                <a16:creationId xmlns:a16="http://schemas.microsoft.com/office/drawing/2014/main" id="{0F9C2D86-F2A9-467E-9AEA-3B30E9ADE6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6296" y="4551595"/>
            <a:ext cx="1368152" cy="17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>
                <a:latin typeface="+mj-lt"/>
                <a:ea typeface="맑은 고딕" panose="020B0503020000020004" pitchFamily="50" charset="-127"/>
              </a:rPr>
              <a:t>액자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>
                <a:latin typeface="+mj-lt"/>
                <a:ea typeface="맑은 고딕" panose="020B0503020000020004" pitchFamily="50" charset="-127"/>
              </a:rPr>
              <a:t>도어안전용품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>
                <a:latin typeface="+mj-lt"/>
                <a:ea typeface="맑은 고딕" panose="020B0503020000020004" pitchFamily="50" charset="-127"/>
              </a:rPr>
              <a:t>수납용품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>
                <a:latin typeface="+mj-lt"/>
                <a:ea typeface="맑은 고딕" panose="020B0503020000020004" pitchFamily="50" charset="-127"/>
              </a:rPr>
              <a:t>위생용품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 err="1">
                <a:latin typeface="+mj-lt"/>
                <a:ea typeface="맑은 고딕" panose="020B0503020000020004" pitchFamily="50" charset="-127"/>
              </a:rPr>
              <a:t>페그보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r>
              <a:rPr lang="ko-KR" altLang="en-US" sz="1050" dirty="0" err="1">
                <a:latin typeface="+mj-lt"/>
                <a:ea typeface="맑은 고딕" panose="020B0503020000020004" pitchFamily="50" charset="-127"/>
              </a:rPr>
              <a:t>행거</a:t>
            </a:r>
            <a:endParaRPr lang="en-US" altLang="ko-KR" sz="1050" dirty="0">
              <a:latin typeface="+mj-lt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Clr>
                <a:srgbClr val="C0504D"/>
              </a:buClr>
              <a:buFont typeface="Arial" panose="020B0604020202020204" pitchFamily="34" charset="0"/>
              <a:buChar char="•"/>
              <a:defRPr/>
            </a:pPr>
            <a:endParaRPr lang="ko-KR" altLang="ko-KR" sz="1050" dirty="0">
              <a:latin typeface="+mj-lt"/>
              <a:ea typeface="맑은 고딕" panose="020B0503020000020004" pitchFamily="50" charset="-127"/>
            </a:endParaRPr>
          </a:p>
        </p:txBody>
      </p:sp>
      <p:sp>
        <p:nvSpPr>
          <p:cNvPr id="38" name="화살표: 아래쪽 37">
            <a:extLst>
              <a:ext uri="{FF2B5EF4-FFF2-40B4-BE49-F238E27FC236}">
                <a16:creationId xmlns:a16="http://schemas.microsoft.com/office/drawing/2014/main" id="{C0E38A51-904A-4DBA-9E34-DC4322CB1984}"/>
              </a:ext>
            </a:extLst>
          </p:cNvPr>
          <p:cNvSpPr/>
          <p:nvPr/>
        </p:nvSpPr>
        <p:spPr>
          <a:xfrm>
            <a:off x="7668344" y="3897096"/>
            <a:ext cx="398139" cy="396000"/>
          </a:xfrm>
          <a:prstGeom prst="downArrow">
            <a:avLst>
              <a:gd name="adj1" fmla="val 56614"/>
              <a:gd name="adj2" fmla="val 62555"/>
            </a:avLst>
          </a:prstGeom>
          <a:gradFill>
            <a:gsLst>
              <a:gs pos="0">
                <a:schemeClr val="accent2">
                  <a:shade val="93000"/>
                  <a:satMod val="130000"/>
                </a:schemeClr>
              </a:gs>
              <a:gs pos="77000">
                <a:schemeClr val="accent2">
                  <a:shade val="94000"/>
                  <a:satMod val="135000"/>
                </a:schemeClr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47" name="화살표: 아래쪽 46">
            <a:extLst>
              <a:ext uri="{FF2B5EF4-FFF2-40B4-BE49-F238E27FC236}">
                <a16:creationId xmlns:a16="http://schemas.microsoft.com/office/drawing/2014/main" id="{173BF26E-61B2-4C8D-AC9D-180D09F23961}"/>
              </a:ext>
            </a:extLst>
          </p:cNvPr>
          <p:cNvSpPr/>
          <p:nvPr/>
        </p:nvSpPr>
        <p:spPr>
          <a:xfrm>
            <a:off x="6025852" y="3897096"/>
            <a:ext cx="398139" cy="396000"/>
          </a:xfrm>
          <a:prstGeom prst="downArrow">
            <a:avLst>
              <a:gd name="adj1" fmla="val 56614"/>
              <a:gd name="adj2" fmla="val 62555"/>
            </a:avLst>
          </a:prstGeom>
          <a:gradFill>
            <a:gsLst>
              <a:gs pos="0">
                <a:schemeClr val="accent2">
                  <a:shade val="93000"/>
                  <a:satMod val="130000"/>
                </a:schemeClr>
              </a:gs>
              <a:gs pos="77000">
                <a:schemeClr val="accent2">
                  <a:shade val="94000"/>
                  <a:satMod val="135000"/>
                </a:schemeClr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48" name="화살표: 아래쪽 47">
            <a:extLst>
              <a:ext uri="{FF2B5EF4-FFF2-40B4-BE49-F238E27FC236}">
                <a16:creationId xmlns:a16="http://schemas.microsoft.com/office/drawing/2014/main" id="{9BB70489-6965-493D-A3CD-4050970C7D43}"/>
              </a:ext>
            </a:extLst>
          </p:cNvPr>
          <p:cNvSpPr/>
          <p:nvPr/>
        </p:nvSpPr>
        <p:spPr>
          <a:xfrm>
            <a:off x="4355976" y="3897096"/>
            <a:ext cx="398139" cy="396000"/>
          </a:xfrm>
          <a:prstGeom prst="downArrow">
            <a:avLst>
              <a:gd name="adj1" fmla="val 56614"/>
              <a:gd name="adj2" fmla="val 62555"/>
            </a:avLst>
          </a:prstGeom>
          <a:gradFill>
            <a:gsLst>
              <a:gs pos="0">
                <a:schemeClr val="accent2">
                  <a:shade val="93000"/>
                  <a:satMod val="130000"/>
                </a:schemeClr>
              </a:gs>
              <a:gs pos="77000">
                <a:schemeClr val="accent2">
                  <a:shade val="94000"/>
                  <a:satMod val="135000"/>
                </a:schemeClr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49" name="화살표: 아래쪽 48">
            <a:extLst>
              <a:ext uri="{FF2B5EF4-FFF2-40B4-BE49-F238E27FC236}">
                <a16:creationId xmlns:a16="http://schemas.microsoft.com/office/drawing/2014/main" id="{5D53586D-0B22-4798-B92B-1C602583A40F}"/>
              </a:ext>
            </a:extLst>
          </p:cNvPr>
          <p:cNvSpPr/>
          <p:nvPr/>
        </p:nvSpPr>
        <p:spPr>
          <a:xfrm>
            <a:off x="2699792" y="3897096"/>
            <a:ext cx="398139" cy="396000"/>
          </a:xfrm>
          <a:prstGeom prst="downArrow">
            <a:avLst>
              <a:gd name="adj1" fmla="val 56614"/>
              <a:gd name="adj2" fmla="val 62555"/>
            </a:avLst>
          </a:prstGeom>
          <a:gradFill>
            <a:gsLst>
              <a:gs pos="0">
                <a:schemeClr val="accent2">
                  <a:shade val="93000"/>
                  <a:satMod val="130000"/>
                </a:schemeClr>
              </a:gs>
              <a:gs pos="77000">
                <a:schemeClr val="accent2">
                  <a:shade val="94000"/>
                  <a:satMod val="135000"/>
                </a:schemeClr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50" name="화살표: 아래쪽 49">
            <a:extLst>
              <a:ext uri="{FF2B5EF4-FFF2-40B4-BE49-F238E27FC236}">
                <a16:creationId xmlns:a16="http://schemas.microsoft.com/office/drawing/2014/main" id="{77E42B58-2B64-4714-89A6-A70E4D537C6F}"/>
              </a:ext>
            </a:extLst>
          </p:cNvPr>
          <p:cNvSpPr/>
          <p:nvPr/>
        </p:nvSpPr>
        <p:spPr>
          <a:xfrm>
            <a:off x="1070042" y="3897096"/>
            <a:ext cx="398139" cy="396000"/>
          </a:xfrm>
          <a:prstGeom prst="downArrow">
            <a:avLst>
              <a:gd name="adj1" fmla="val 56614"/>
              <a:gd name="adj2" fmla="val 62555"/>
            </a:avLst>
          </a:prstGeom>
          <a:gradFill>
            <a:gsLst>
              <a:gs pos="0">
                <a:schemeClr val="accent2">
                  <a:shade val="93000"/>
                  <a:satMod val="130000"/>
                </a:schemeClr>
              </a:gs>
              <a:gs pos="77000">
                <a:schemeClr val="accent2">
                  <a:shade val="94000"/>
                  <a:satMod val="135000"/>
                </a:schemeClr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4659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그림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1144683"/>
            <a:ext cx="8690463" cy="53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그룹 20"/>
          <p:cNvGrpSpPr/>
          <p:nvPr/>
        </p:nvGrpSpPr>
        <p:grpSpPr>
          <a:xfrm>
            <a:off x="428595" y="574162"/>
            <a:ext cx="8391157" cy="425946"/>
            <a:chOff x="428595" y="692331"/>
            <a:chExt cx="8391157" cy="425946"/>
          </a:xfrm>
        </p:grpSpPr>
        <p:sp>
          <p:nvSpPr>
            <p:cNvPr id="15" name="직사각형 14"/>
            <p:cNvSpPr/>
            <p:nvPr/>
          </p:nvSpPr>
          <p:spPr>
            <a:xfrm>
              <a:off x="2398094" y="714356"/>
              <a:ext cx="2245914" cy="285752"/>
            </a:xfrm>
            <a:prstGeom prst="rect">
              <a:avLst/>
            </a:prstGeom>
          </p:spPr>
          <p:txBody>
            <a:bodyPr wrap="none" lIns="0" tIns="0" rIns="0" bIns="0"/>
            <a:lstStyle/>
            <a:p>
              <a:pPr marL="457200" indent="-457200" defTabSz="865188">
                <a:defRPr/>
              </a:pPr>
              <a:r>
                <a:rPr lang="en-US" altLang="ko-KR" sz="1600" b="1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맑은 고딕" panose="020B0503020000020004" pitchFamily="50" charset="-127"/>
                  <a:cs typeface="Arial" pitchFamily="34" charset="0"/>
                </a:rPr>
                <a:t>Domestic Expos</a:t>
              </a:r>
            </a:p>
          </p:txBody>
        </p:sp>
        <p:sp>
          <p:nvSpPr>
            <p:cNvPr id="4103" name="Text Box 15"/>
            <p:cNvSpPr txBox="1">
              <a:spLocks noChangeArrowheads="1"/>
            </p:cNvSpPr>
            <p:nvPr/>
          </p:nvSpPr>
          <p:spPr bwMode="auto">
            <a:xfrm>
              <a:off x="428595" y="692331"/>
              <a:ext cx="1907961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457200" indent="-457200" defTabSz="865188"/>
              <a:r>
                <a:rPr lang="ko-KR" altLang="en-US" sz="19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전시회현황</a:t>
              </a:r>
              <a:r>
                <a:rPr lang="en-US" altLang="ko-KR" sz="19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19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국내</a:t>
              </a:r>
              <a:r>
                <a:rPr lang="en-US" altLang="ko-KR" sz="19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2123728" y="1046839"/>
              <a:ext cx="6696024" cy="714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428596" y="1046839"/>
              <a:ext cx="1839148" cy="714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17" name="그림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157" y="610292"/>
            <a:ext cx="907315" cy="235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61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그림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157" y="610292"/>
            <a:ext cx="907315" cy="235516"/>
          </a:xfrm>
          <a:prstGeom prst="rect">
            <a:avLst/>
          </a:prstGeom>
        </p:spPr>
      </p:pic>
      <p:pic>
        <p:nvPicPr>
          <p:cNvPr id="19" name="그림 9">
            <a:extLst>
              <a:ext uri="{FF2B5EF4-FFF2-40B4-BE49-F238E27FC236}">
                <a16:creationId xmlns:a16="http://schemas.microsoft.com/office/drawing/2014/main" id="{3E135FCF-4B39-4F79-99DB-0752FB0DC1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1144683"/>
            <a:ext cx="8690461" cy="5380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그룹 20">
            <a:extLst>
              <a:ext uri="{FF2B5EF4-FFF2-40B4-BE49-F238E27FC236}">
                <a16:creationId xmlns:a16="http://schemas.microsoft.com/office/drawing/2014/main" id="{DBBCA527-1063-4AD1-B4EF-6441BB99290B}"/>
              </a:ext>
            </a:extLst>
          </p:cNvPr>
          <p:cNvGrpSpPr/>
          <p:nvPr/>
        </p:nvGrpSpPr>
        <p:grpSpPr>
          <a:xfrm>
            <a:off x="428595" y="574162"/>
            <a:ext cx="8391157" cy="425946"/>
            <a:chOff x="428595" y="692331"/>
            <a:chExt cx="8391157" cy="425946"/>
          </a:xfrm>
        </p:grpSpPr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54E514E7-02F7-45F3-939C-E029034CAA47}"/>
                </a:ext>
              </a:extLst>
            </p:cNvPr>
            <p:cNvSpPr/>
            <p:nvPr/>
          </p:nvSpPr>
          <p:spPr>
            <a:xfrm>
              <a:off x="2398094" y="714356"/>
              <a:ext cx="2245914" cy="285752"/>
            </a:xfrm>
            <a:prstGeom prst="rect">
              <a:avLst/>
            </a:prstGeom>
          </p:spPr>
          <p:txBody>
            <a:bodyPr wrap="none" lIns="0" tIns="0" rIns="0" bIns="0"/>
            <a:lstStyle/>
            <a:p>
              <a:pPr marL="457200" indent="-457200" defTabSz="865188">
                <a:defRPr/>
              </a:pPr>
              <a:r>
                <a:rPr lang="en-US" altLang="ko-KR" sz="1600" b="1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맑은 고딕" panose="020B0503020000020004" pitchFamily="50" charset="-127"/>
                  <a:cs typeface="Arial" pitchFamily="34" charset="0"/>
                </a:rPr>
                <a:t>Domestic Expos</a:t>
              </a:r>
            </a:p>
          </p:txBody>
        </p:sp>
        <p:sp>
          <p:nvSpPr>
            <p:cNvPr id="11" name="Text Box 15">
              <a:extLst>
                <a:ext uri="{FF2B5EF4-FFF2-40B4-BE49-F238E27FC236}">
                  <a16:creationId xmlns:a16="http://schemas.microsoft.com/office/drawing/2014/main" id="{41222DD2-EEB5-4C6A-8533-DDB0B14E97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595" y="692331"/>
              <a:ext cx="1907961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457200" indent="-457200" defTabSz="865188"/>
              <a:r>
                <a:rPr lang="ko-KR" altLang="en-US" sz="19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전시회현황</a:t>
              </a:r>
              <a:r>
                <a:rPr lang="en-US" altLang="ko-KR" sz="19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19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국외</a:t>
              </a:r>
              <a:r>
                <a:rPr lang="en-US" altLang="ko-KR" sz="19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0065051C-1C50-4DD0-B25F-D5DDB50C40A6}"/>
                </a:ext>
              </a:extLst>
            </p:cNvPr>
            <p:cNvSpPr/>
            <p:nvPr/>
          </p:nvSpPr>
          <p:spPr>
            <a:xfrm>
              <a:off x="2123728" y="1046839"/>
              <a:ext cx="6696024" cy="714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C7B4694B-6794-4E46-981D-2229F0E53ACA}"/>
                </a:ext>
              </a:extLst>
            </p:cNvPr>
            <p:cNvSpPr/>
            <p:nvPr/>
          </p:nvSpPr>
          <p:spPr>
            <a:xfrm>
              <a:off x="428596" y="1046839"/>
              <a:ext cx="1839148" cy="714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9462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그림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8" t="5305" r="1852" b="6690"/>
          <a:stretch/>
        </p:blipFill>
        <p:spPr bwMode="auto">
          <a:xfrm>
            <a:off x="646891" y="1314450"/>
            <a:ext cx="7850218" cy="5069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그룹 20"/>
          <p:cNvGrpSpPr/>
          <p:nvPr/>
        </p:nvGrpSpPr>
        <p:grpSpPr>
          <a:xfrm>
            <a:off x="428596" y="574162"/>
            <a:ext cx="8283036" cy="425946"/>
            <a:chOff x="428596" y="692331"/>
            <a:chExt cx="8283036" cy="425946"/>
          </a:xfrm>
        </p:grpSpPr>
        <p:sp>
          <p:nvSpPr>
            <p:cNvPr id="15" name="직사각형 14"/>
            <p:cNvSpPr/>
            <p:nvPr/>
          </p:nvSpPr>
          <p:spPr>
            <a:xfrm>
              <a:off x="1259632" y="714356"/>
              <a:ext cx="1319893" cy="285752"/>
            </a:xfrm>
            <a:prstGeom prst="rect">
              <a:avLst/>
            </a:prstGeom>
          </p:spPr>
          <p:txBody>
            <a:bodyPr wrap="none" lIns="0" tIns="0" rIns="0" bIns="0"/>
            <a:lstStyle/>
            <a:p>
              <a:pPr marL="457200" indent="-457200" defTabSz="865188">
                <a:defRPr/>
              </a:pPr>
              <a:r>
                <a:rPr lang="en-US" altLang="ko-KR" sz="1600" b="1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맑은 고딕" panose="020B0503020000020004" pitchFamily="50" charset="-127"/>
                  <a:cs typeface="Arial" pitchFamily="34" charset="0"/>
                </a:rPr>
                <a:t>Certification</a:t>
              </a:r>
            </a:p>
            <a:p>
              <a:pPr marL="457200" indent="-457200" defTabSz="865188">
                <a:defRPr/>
              </a:pPr>
              <a:endParaRPr lang="en-US" altLang="ko-KR" sz="16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맑은 고딕" panose="020B0503020000020004" pitchFamily="50" charset="-127"/>
                <a:cs typeface="Arial" pitchFamily="34" charset="0"/>
              </a:endParaRPr>
            </a:p>
          </p:txBody>
        </p:sp>
        <p:sp>
          <p:nvSpPr>
            <p:cNvPr id="4103" name="Text Box 15"/>
            <p:cNvSpPr txBox="1">
              <a:spLocks noChangeArrowheads="1"/>
            </p:cNvSpPr>
            <p:nvPr/>
          </p:nvSpPr>
          <p:spPr bwMode="auto">
            <a:xfrm>
              <a:off x="428596" y="692331"/>
              <a:ext cx="1285884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457200" indent="-457200" defTabSz="865188"/>
              <a:r>
                <a:rPr lang="ko-KR" altLang="en-US" sz="19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인허가</a:t>
              </a:r>
              <a:endParaRPr lang="en-US" altLang="ko-KR" sz="19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184596" y="1046839"/>
              <a:ext cx="7527036" cy="714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428596" y="1046839"/>
              <a:ext cx="756000" cy="714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0" name="직사각형 9"/>
          <p:cNvSpPr/>
          <p:nvPr/>
        </p:nvSpPr>
        <p:spPr>
          <a:xfrm>
            <a:off x="4000496" y="1857364"/>
            <a:ext cx="107157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1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CEO</a:t>
            </a:r>
            <a:endParaRPr lang="ko-KR" altLang="en-US" sz="1100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495" y="610292"/>
            <a:ext cx="907315" cy="235516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7E0D2BE3-448A-4690-9B2C-8FC26A40D21A}"/>
              </a:ext>
            </a:extLst>
          </p:cNvPr>
          <p:cNvSpPr/>
          <p:nvPr/>
        </p:nvSpPr>
        <p:spPr>
          <a:xfrm>
            <a:off x="7524328" y="5301208"/>
            <a:ext cx="1127690" cy="857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chemeClr val="accent2"/>
              </a:buClr>
              <a:defRPr/>
            </a:pP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특허 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상표</a:t>
            </a:r>
            <a:endParaRPr lang="en-US" altLang="ko-KR" sz="12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ct val="150000"/>
              </a:lnSpc>
              <a:buClr>
                <a:schemeClr val="accent2"/>
              </a:buClr>
              <a:defRPr/>
            </a:pP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31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종 보유</a:t>
            </a:r>
            <a:endParaRPr lang="en-US" altLang="ko-KR" sz="12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ct val="150000"/>
              </a:lnSpc>
              <a:buClr>
                <a:schemeClr val="accent2"/>
              </a:buClr>
              <a:defRPr/>
            </a:pPr>
            <a:r>
              <a:rPr lang="en-US" altLang="ko-KR" sz="10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(2024</a:t>
            </a:r>
            <a:r>
              <a:rPr lang="ko-KR" altLang="en-US" sz="10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 기준</a:t>
            </a:r>
            <a:r>
              <a:rPr lang="en-US" altLang="ko-KR" sz="10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ko-KR" sz="10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435807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0" y="2996952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3200" dirty="0">
                <a:solidFill>
                  <a:schemeClr val="bg1"/>
                </a:solidFill>
                <a:latin typeface="-윤고딕360" pitchFamily="18" charset="-127"/>
                <a:ea typeface="-윤고딕360" pitchFamily="18" charset="-127"/>
              </a:rPr>
              <a:t>THANK YOU.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DD1597EC-5F5E-42DE-97B4-4180CD1B0313}"/>
              </a:ext>
            </a:extLst>
          </p:cNvPr>
          <p:cNvSpPr/>
          <p:nvPr/>
        </p:nvSpPr>
        <p:spPr>
          <a:xfrm>
            <a:off x="0" y="6001543"/>
            <a:ext cx="86764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Clr>
                <a:schemeClr val="accent2"/>
              </a:buClr>
              <a:defRPr/>
            </a:pPr>
            <a:r>
              <a:rPr lang="en-US" altLang="ko-KR" sz="14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www.artsign.co.kr</a:t>
            </a:r>
            <a:endParaRPr lang="ko-KR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7208AC9E-6F0E-4658-B5E8-898919EF016A}"/>
              </a:ext>
            </a:extLst>
          </p:cNvPr>
          <p:cNvSpPr/>
          <p:nvPr/>
        </p:nvSpPr>
        <p:spPr>
          <a:xfrm>
            <a:off x="0" y="6351488"/>
            <a:ext cx="86764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Clr>
                <a:schemeClr val="accent2"/>
              </a:buClr>
              <a:defRPr/>
            </a:pPr>
            <a:r>
              <a:rPr lang="en-US" altLang="ko-KR" sz="9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9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최종수정일</a:t>
            </a:r>
            <a:r>
              <a:rPr lang="en-US" altLang="ko-KR" sz="9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2024. 08.)</a:t>
            </a:r>
            <a:endParaRPr lang="ko-KR" altLang="ko-KR" sz="105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F47A177E-AE3D-4119-9254-1AED50EF12EB}"/>
              </a:ext>
            </a:extLst>
          </p:cNvPr>
          <p:cNvGrpSpPr/>
          <p:nvPr/>
        </p:nvGrpSpPr>
        <p:grpSpPr>
          <a:xfrm>
            <a:off x="1999091" y="1268760"/>
            <a:ext cx="5021181" cy="4540133"/>
            <a:chOff x="1979712" y="1409147"/>
            <a:chExt cx="5021181" cy="4540133"/>
          </a:xfrm>
        </p:grpSpPr>
        <p:sp>
          <p:nvSpPr>
            <p:cNvPr id="6" name="한쪽 모서리가 잘린 사각형 5"/>
            <p:cNvSpPr/>
            <p:nvPr/>
          </p:nvSpPr>
          <p:spPr>
            <a:xfrm>
              <a:off x="1979712" y="1409147"/>
              <a:ext cx="2764389" cy="4540133"/>
            </a:xfrm>
            <a:prstGeom prst="snip1Rect">
              <a:avLst/>
            </a:prstGeom>
            <a:solidFill>
              <a:srgbClr val="2929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075" name="Rectangle 14"/>
            <p:cNvSpPr>
              <a:spLocks noChangeArrowheads="1"/>
            </p:cNvSpPr>
            <p:nvPr/>
          </p:nvSpPr>
          <p:spPr bwMode="auto">
            <a:xfrm>
              <a:off x="2411760" y="3137388"/>
              <a:ext cx="2301093" cy="100806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 type="none" w="med" len="sm"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kumimoji="0" lang="en-US" altLang="ko-KR" sz="4400" b="1" dirty="0">
                  <a:solidFill>
                    <a:schemeClr val="bg1"/>
                  </a:solidFill>
                  <a:latin typeface="Arial" charset="0"/>
                  <a:ea typeface="맑은 고딕" panose="020B0503020000020004" pitchFamily="50" charset="-127"/>
                </a:rPr>
                <a:t>Contents</a:t>
              </a:r>
              <a:endParaRPr kumimoji="0" lang="en-US" altLang="ko-KR" sz="4000" b="1" dirty="0">
                <a:solidFill>
                  <a:schemeClr val="bg1"/>
                </a:solidFill>
                <a:latin typeface="Arial" charset="0"/>
                <a:ea typeface="맑은 고딕" panose="020B0503020000020004" pitchFamily="50" charset="-127"/>
              </a:endParaRPr>
            </a:p>
          </p:txBody>
        </p:sp>
        <p:sp>
          <p:nvSpPr>
            <p:cNvPr id="3076" name="Text Box 15"/>
            <p:cNvSpPr txBox="1">
              <a:spLocks noChangeArrowheads="1"/>
            </p:cNvSpPr>
            <p:nvPr/>
          </p:nvSpPr>
          <p:spPr bwMode="auto">
            <a:xfrm>
              <a:off x="4975763" y="1913203"/>
              <a:ext cx="2025130" cy="3963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6521" tIns="43261" rIns="86521" bIns="43261">
              <a:spAutoFit/>
            </a:bodyPr>
            <a:lstStyle/>
            <a:p>
              <a:pPr marL="457200" indent="-360000" defTabSz="720000">
                <a:lnSpc>
                  <a:spcPct val="150000"/>
                </a:lnSpc>
                <a:defRPr/>
              </a:pPr>
              <a:r>
                <a:rPr lang="en-US" altLang="ko-KR" sz="1300" b="1" kern="8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01</a:t>
              </a:r>
              <a:r>
                <a:rPr lang="en-US" altLang="ko-KR" sz="1300" kern="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 </a:t>
              </a:r>
              <a:r>
                <a:rPr lang="ko-KR" altLang="en-US" sz="1300" kern="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회사개요</a:t>
              </a:r>
            </a:p>
            <a:p>
              <a:pPr marL="457200" indent="-360000" defTabSz="720000">
                <a:lnSpc>
                  <a:spcPct val="150000"/>
                </a:lnSpc>
                <a:defRPr/>
              </a:pPr>
              <a:r>
                <a:rPr lang="en-US" altLang="ko-KR" sz="1300" b="1" kern="8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02</a:t>
              </a:r>
              <a:r>
                <a:rPr lang="en-US" altLang="ko-KR" sz="1300" kern="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 </a:t>
              </a:r>
              <a:r>
                <a:rPr lang="ko-KR" altLang="en-US" sz="1300" kern="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회사연혁</a:t>
              </a:r>
            </a:p>
            <a:p>
              <a:pPr marL="457200" indent="-360000" defTabSz="720000">
                <a:lnSpc>
                  <a:spcPct val="150000"/>
                </a:lnSpc>
                <a:defRPr/>
              </a:pPr>
              <a:r>
                <a:rPr lang="en-US" altLang="ko-KR" sz="1300" b="1" kern="8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03</a:t>
              </a:r>
              <a:r>
                <a:rPr lang="en-US" altLang="ko-KR" sz="1300" kern="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 </a:t>
              </a:r>
              <a:r>
                <a:rPr lang="ko-KR" altLang="en-US" sz="1300" kern="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조직도</a:t>
              </a:r>
            </a:p>
            <a:p>
              <a:pPr marL="457200" indent="-360000" defTabSz="720000">
                <a:lnSpc>
                  <a:spcPct val="150000"/>
                </a:lnSpc>
                <a:defRPr/>
              </a:pPr>
              <a:r>
                <a:rPr lang="en-US" altLang="ko-KR" sz="1300" b="1" kern="8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04</a:t>
              </a:r>
              <a:r>
                <a:rPr lang="en-US" altLang="ko-KR" sz="1300" b="1" kern="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1300" kern="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1300" kern="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사업분야</a:t>
              </a:r>
              <a:endParaRPr lang="en-US" altLang="ko-KR" sz="1300" kern="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457200" indent="-360000" defTabSz="720000">
                <a:lnSpc>
                  <a:spcPct val="150000"/>
                </a:lnSpc>
                <a:defRPr/>
              </a:pPr>
              <a:r>
                <a:rPr lang="en-US" altLang="ko-KR" sz="1300" b="1" kern="8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05</a:t>
              </a:r>
              <a:r>
                <a:rPr lang="en-US" altLang="ko-KR" sz="1300" kern="8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</a:t>
              </a:r>
              <a:r>
                <a:rPr lang="ko-KR" altLang="en-US" sz="1300" kern="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유통경로</a:t>
              </a:r>
              <a:endParaRPr lang="en-US" altLang="ko-KR" sz="1300" kern="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457200" indent="-360000" defTabSz="720000">
                <a:lnSpc>
                  <a:spcPct val="150000"/>
                </a:lnSpc>
                <a:defRPr/>
              </a:pPr>
              <a:r>
                <a:rPr lang="en-US" altLang="ko-KR" sz="1300" b="1" kern="8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06</a:t>
              </a:r>
              <a:r>
                <a:rPr lang="en-US" altLang="ko-KR" sz="1300" kern="8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</a:t>
              </a:r>
              <a:r>
                <a:rPr lang="ko-KR" altLang="en-US" sz="1300" kern="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본사 </a:t>
              </a:r>
              <a:r>
                <a:rPr lang="en-US" altLang="ko-KR" sz="1300" kern="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/ </a:t>
              </a:r>
              <a:r>
                <a:rPr lang="ko-KR" altLang="en-US" sz="1300" kern="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계열사 소개 </a:t>
              </a:r>
              <a:endParaRPr lang="en-US" altLang="ko-KR" sz="1300" kern="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457200" indent="-360000" defTabSz="720000">
                <a:lnSpc>
                  <a:spcPct val="150000"/>
                </a:lnSpc>
                <a:defRPr/>
              </a:pPr>
              <a:r>
                <a:rPr lang="en-US" altLang="ko-KR" sz="1300" b="1" kern="8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07</a:t>
              </a:r>
              <a:r>
                <a:rPr lang="en-US" altLang="ko-KR" sz="1300" kern="8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</a:t>
              </a:r>
              <a:r>
                <a:rPr lang="ko-KR" altLang="en-US" sz="1300" kern="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관리지역 현황</a:t>
              </a:r>
              <a:endParaRPr lang="en-US" altLang="ko-KR" sz="1300" kern="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457200" indent="-360000" defTabSz="720000">
                <a:lnSpc>
                  <a:spcPct val="150000"/>
                </a:lnSpc>
                <a:defRPr/>
              </a:pPr>
              <a:r>
                <a:rPr lang="en-US" altLang="ko-KR" sz="1300" b="1" kern="8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08</a:t>
              </a:r>
              <a:r>
                <a:rPr lang="en-US" altLang="ko-KR" sz="1300" kern="8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</a:t>
              </a:r>
              <a:r>
                <a:rPr lang="ko-KR" altLang="en-US" sz="1300" kern="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비전</a:t>
              </a:r>
              <a:endParaRPr lang="en-US" altLang="ko-KR" sz="1300" kern="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457200" indent="-360000" defTabSz="720000">
                <a:lnSpc>
                  <a:spcPct val="150000"/>
                </a:lnSpc>
                <a:defRPr/>
              </a:pPr>
              <a:r>
                <a:rPr lang="en-US" altLang="ko-KR" sz="1300" b="1" kern="8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09</a:t>
              </a:r>
              <a:r>
                <a:rPr lang="en-US" altLang="ko-KR" sz="1300" kern="8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</a:t>
              </a:r>
              <a:r>
                <a:rPr lang="ko-KR" altLang="en-US" sz="1300" kern="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핵심경쟁력</a:t>
              </a:r>
              <a:endParaRPr lang="en-US" altLang="ko-KR" sz="1300" kern="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457200" indent="-360000" defTabSz="720000">
                <a:lnSpc>
                  <a:spcPct val="150000"/>
                </a:lnSpc>
                <a:defRPr/>
              </a:pPr>
              <a:r>
                <a:rPr lang="en-US" altLang="ko-KR" sz="1300" b="1" kern="8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10</a:t>
              </a:r>
              <a:r>
                <a:rPr lang="en-US" altLang="ko-KR" sz="1300" kern="8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</a:t>
              </a:r>
              <a:r>
                <a:rPr lang="ko-KR" altLang="en-US" sz="1300" kern="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주요생산품목</a:t>
              </a:r>
              <a:endParaRPr lang="en-US" altLang="ko-KR" sz="1300" kern="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457200" indent="-360000" defTabSz="720000">
                <a:lnSpc>
                  <a:spcPct val="150000"/>
                </a:lnSpc>
                <a:defRPr/>
              </a:pPr>
              <a:r>
                <a:rPr lang="en-US" altLang="ko-KR" sz="1300" b="1" kern="8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11</a:t>
              </a:r>
              <a:r>
                <a:rPr lang="en-US" altLang="ko-KR" sz="1300" kern="8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</a:t>
              </a:r>
              <a:r>
                <a:rPr lang="ko-KR" altLang="en-US" sz="1300" kern="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전시회 현황</a:t>
              </a:r>
              <a:endParaRPr lang="en-US" altLang="ko-KR" sz="1300" kern="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457200" indent="-360000" defTabSz="720000">
                <a:lnSpc>
                  <a:spcPct val="150000"/>
                </a:lnSpc>
                <a:defRPr/>
              </a:pPr>
              <a:r>
                <a:rPr lang="en-US" altLang="ko-KR" sz="1300" b="1" kern="8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12</a:t>
              </a:r>
              <a:r>
                <a:rPr lang="en-US" altLang="ko-KR" sz="1300" kern="8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</a:t>
              </a:r>
              <a:r>
                <a:rPr lang="ko-KR" altLang="en-US" sz="1300" kern="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인허가</a:t>
              </a:r>
              <a:endParaRPr lang="en-US" altLang="ko-KR" sz="1300" kern="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457200" indent="-360000" defTabSz="720000">
                <a:lnSpc>
                  <a:spcPct val="150000"/>
                </a:lnSpc>
                <a:defRPr/>
              </a:pPr>
              <a:r>
                <a:rPr lang="en-US" altLang="ko-KR" sz="1300" b="1" kern="8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13</a:t>
              </a:r>
              <a:r>
                <a:rPr lang="en-US" altLang="ko-KR" sz="1300" kern="8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</a:t>
              </a:r>
              <a:r>
                <a:rPr lang="ko-KR" altLang="en-US" sz="1300" kern="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행사 </a:t>
              </a:r>
              <a:r>
                <a:rPr lang="en-US" altLang="ko-KR" sz="1300" kern="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/ </a:t>
              </a:r>
              <a:r>
                <a:rPr lang="ko-KR" altLang="en-US" sz="1300" kern="8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동호회</a:t>
              </a:r>
              <a:endParaRPr lang="en-US" altLang="ko-KR" sz="1300" kern="8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5"/>
          <p:cNvSpPr txBox="1">
            <a:spLocks noChangeArrowheads="1"/>
          </p:cNvSpPr>
          <p:nvPr/>
        </p:nvSpPr>
        <p:spPr bwMode="auto">
          <a:xfrm>
            <a:off x="356589" y="1247592"/>
            <a:ext cx="8391875" cy="1805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521" tIns="43261" rIns="86521" bIns="43261">
            <a:spAutoFit/>
          </a:bodyPr>
          <a:lstStyle/>
          <a:p>
            <a:pPr marL="457200" indent="-457200" defTabSz="865188">
              <a:lnSpc>
                <a:spcPct val="150000"/>
              </a:lnSpc>
            </a:pPr>
            <a:r>
              <a:rPr lang="ko-KR" altLang="en-US" sz="1600" b="1" dirty="0">
                <a:ea typeface="맑은 고딕" panose="020B0503020000020004" pitchFamily="50" charset="-127"/>
              </a:rPr>
              <a:t>안녕하세요</a:t>
            </a:r>
            <a:r>
              <a:rPr lang="en-US" altLang="ko-KR" sz="1600" b="1" dirty="0">
                <a:ea typeface="맑은 고딕" panose="020B0503020000020004" pitchFamily="50" charset="-127"/>
              </a:rPr>
              <a:t>.</a:t>
            </a:r>
            <a:r>
              <a:rPr lang="ko-KR" altLang="en-US" sz="1600" b="1" dirty="0">
                <a:ea typeface="맑은 고딕" panose="020B0503020000020004" pitchFamily="50" charset="-127"/>
              </a:rPr>
              <a:t> 글로벌 생활사무용품 기업</a:t>
            </a:r>
            <a:r>
              <a:rPr lang="en-US" altLang="ko-KR" sz="1600" b="1" dirty="0">
                <a:ea typeface="맑은 고딕" panose="020B0503020000020004" pitchFamily="50" charset="-127"/>
              </a:rPr>
              <a:t>. </a:t>
            </a:r>
            <a:r>
              <a:rPr lang="ko-KR" altLang="en-US" sz="1600" b="1" dirty="0">
                <a:ea typeface="맑은 고딕" panose="020B0503020000020004" pitchFamily="50" charset="-127"/>
              </a:rPr>
              <a:t>㈜아트사인 입니다</a:t>
            </a:r>
            <a:endParaRPr lang="en-US" altLang="ko-KR" sz="1600" b="1" dirty="0">
              <a:ea typeface="맑은 고딕" panose="020B0503020000020004" pitchFamily="50" charset="-127"/>
            </a:endParaRPr>
          </a:p>
          <a:p>
            <a:pPr marL="457200" indent="-457200" defTabSz="865188">
              <a:lnSpc>
                <a:spcPct val="150000"/>
              </a:lnSpc>
            </a:pPr>
            <a:endParaRPr lang="en-US" altLang="ko-KR" sz="1200" dirty="0">
              <a:ea typeface="맑은 고딕" panose="020B0503020000020004" pitchFamily="50" charset="-127"/>
            </a:endParaRPr>
          </a:p>
          <a:p>
            <a:pPr marL="457200" indent="-457200" defTabSz="865188">
              <a:lnSpc>
                <a:spcPct val="150000"/>
              </a:lnSpc>
            </a:pPr>
            <a:r>
              <a:rPr lang="ko-KR" altLang="en-US" sz="1200" dirty="0">
                <a:ea typeface="맑은 고딕" panose="020B0503020000020004" pitchFamily="50" charset="-127"/>
              </a:rPr>
              <a:t>효율적인 사무실</a:t>
            </a:r>
            <a:r>
              <a:rPr lang="en-US" altLang="ko-KR" sz="1200" dirty="0"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ea typeface="맑은 고딕" panose="020B0503020000020004" pitchFamily="50" charset="-127"/>
              </a:rPr>
              <a:t>개성 있는 가게</a:t>
            </a:r>
            <a:r>
              <a:rPr lang="en-US" altLang="ko-KR" sz="1200" dirty="0"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ea typeface="맑은 고딕" panose="020B0503020000020004" pitchFamily="50" charset="-127"/>
              </a:rPr>
              <a:t>잘 정돈된 집 등 아트사인 만의 창의적이고 </a:t>
            </a:r>
            <a:r>
              <a:rPr lang="ko-KR" altLang="en-US" sz="1200" dirty="0" err="1">
                <a:ea typeface="맑은 고딕" panose="020B0503020000020004" pitchFamily="50" charset="-127"/>
              </a:rPr>
              <a:t>검증받은</a:t>
            </a:r>
            <a:r>
              <a:rPr lang="ko-KR" altLang="en-US" sz="1200" dirty="0">
                <a:ea typeface="맑은 고딕" panose="020B0503020000020004" pitchFamily="50" charset="-127"/>
              </a:rPr>
              <a:t> 생활공간 속 제품들로</a:t>
            </a:r>
          </a:p>
          <a:p>
            <a:pPr marL="457200" indent="-457200" defTabSz="865188">
              <a:lnSpc>
                <a:spcPct val="150000"/>
              </a:lnSpc>
            </a:pPr>
            <a:r>
              <a:rPr lang="en-US" altLang="ko-KR" sz="1200" dirty="0">
                <a:ea typeface="맑은 고딕" panose="020B0503020000020004" pitchFamily="50" charset="-127"/>
              </a:rPr>
              <a:t>1997</a:t>
            </a:r>
            <a:r>
              <a:rPr lang="ko-KR" altLang="en-US" sz="1200" dirty="0">
                <a:ea typeface="맑은 고딕" panose="020B0503020000020004" pitchFamily="50" charset="-127"/>
              </a:rPr>
              <a:t>년과 현재를 이어오며 우리의 일상 공간에 깊숙이 스며 들었습니다</a:t>
            </a:r>
            <a:r>
              <a:rPr lang="en-US" altLang="ko-KR" sz="1200" dirty="0">
                <a:ea typeface="맑은 고딕" panose="020B0503020000020004" pitchFamily="50" charset="-127"/>
              </a:rPr>
              <a:t>.</a:t>
            </a:r>
          </a:p>
          <a:p>
            <a:pPr marL="457200" indent="-457200" defTabSz="865188">
              <a:lnSpc>
                <a:spcPct val="150000"/>
              </a:lnSpc>
            </a:pPr>
            <a:r>
              <a:rPr lang="ko-KR" altLang="en-US" sz="1200" dirty="0">
                <a:ea typeface="맑은 고딕" panose="020B0503020000020004" pitchFamily="50" charset="-127"/>
              </a:rPr>
              <a:t>아크릴 표지판을 포함한 사무용품과 디자인문구</a:t>
            </a:r>
            <a:r>
              <a:rPr lang="en-US" altLang="ko-KR" sz="1200" dirty="0"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ea typeface="맑은 고딕" panose="020B0503020000020004" pitchFamily="50" charset="-127"/>
              </a:rPr>
              <a:t>생활용품 시장을 선도하고 새로운 트렌드를 이끌어 가고 있는 아트사인</a:t>
            </a:r>
            <a:r>
              <a:rPr lang="en-US" altLang="ko-KR" sz="1200" dirty="0">
                <a:ea typeface="맑은 고딕" panose="020B0503020000020004" pitchFamily="50" charset="-127"/>
              </a:rPr>
              <a:t>.</a:t>
            </a:r>
          </a:p>
          <a:p>
            <a:pPr marL="457200" indent="-457200" defTabSz="865188">
              <a:lnSpc>
                <a:spcPct val="150000"/>
              </a:lnSpc>
            </a:pPr>
            <a:r>
              <a:rPr lang="ko-KR" altLang="en-US" sz="1200" dirty="0">
                <a:ea typeface="맑은 고딕" panose="020B0503020000020004" pitchFamily="50" charset="-127"/>
              </a:rPr>
              <a:t>평범한 공간을 더욱 편리하고 효율적으로</a:t>
            </a:r>
            <a:r>
              <a:rPr lang="en-US" altLang="ko-KR" sz="1200" dirty="0"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ea typeface="맑은 고딕" panose="020B0503020000020004" pitchFamily="50" charset="-127"/>
              </a:rPr>
              <a:t>우리의 삶을 더욱 창의적이고 정돈된 일상으로 만들어 나가겠습니다</a:t>
            </a:r>
            <a:r>
              <a:rPr lang="en-US" altLang="ko-KR" sz="1200" dirty="0">
                <a:ea typeface="맑은 고딕" panose="020B0503020000020004" pitchFamily="50" charset="-127"/>
              </a:rPr>
              <a:t>.</a:t>
            </a:r>
            <a:r>
              <a:rPr lang="ko-KR" altLang="en-US" sz="1200" dirty="0">
                <a:ea typeface="맑은 고딕" panose="020B0503020000020004" pitchFamily="50" charset="-127"/>
              </a:rPr>
              <a:t> </a:t>
            </a:r>
            <a:endParaRPr lang="en-US" altLang="ko-KR" sz="1200" b="1" dirty="0">
              <a:solidFill>
                <a:srgbClr val="C00000"/>
              </a:solidFill>
              <a:ea typeface="맑은 고딕" panose="020B0503020000020004" pitchFamily="50" charset="-127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852964"/>
              </p:ext>
            </p:extLst>
          </p:nvPr>
        </p:nvGraphicFramePr>
        <p:xfrm>
          <a:off x="428596" y="3428998"/>
          <a:ext cx="8247859" cy="285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34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944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719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   사   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아트사인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1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설   </a:t>
                      </a:r>
                      <a:r>
                        <a:rPr lang="ko-KR" altLang="en-US" sz="1100" b="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립</a:t>
                      </a:r>
                      <a:r>
                        <a:rPr lang="ko-KR" altLang="en-US" sz="11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 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1997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01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대   표   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 승 열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등  </a:t>
                      </a:r>
                      <a:r>
                        <a:rPr lang="ko-KR" altLang="en-US" sz="1100" b="0" kern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록</a:t>
                      </a:r>
                      <a:r>
                        <a:rPr lang="ko-KR" altLang="en-US" sz="11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번 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ko-KR" altLang="en-US" sz="11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사업자</a:t>
                      </a:r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119-81-39434 / </a:t>
                      </a:r>
                      <a:r>
                        <a:rPr lang="ko-KR" altLang="en-US" sz="11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법인 </a:t>
                      </a:r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110111-1990880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연   매   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136</a:t>
                      </a:r>
                      <a:r>
                        <a:rPr lang="ko-KR" altLang="en-US" sz="11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억 </a:t>
                      </a:r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(2023</a:t>
                      </a:r>
                      <a:r>
                        <a:rPr lang="ko-KR" altLang="en-US" sz="11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기준</a:t>
                      </a:r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/ </a:t>
                      </a:r>
                      <a:r>
                        <a:rPr lang="ko-KR" altLang="en-US" sz="11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직원 수 </a:t>
                      </a:r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33</a:t>
                      </a:r>
                      <a:r>
                        <a:rPr lang="ko-KR" altLang="en-US" sz="11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endParaRPr lang="en-US" altLang="ko-KR" sz="1100" baseline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주 요 상 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소형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안내표지판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/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디스플레이용품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/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명찰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사무용품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/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생활용품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/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디자인문구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주         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서울시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금천구 </a:t>
                      </a:r>
                      <a:r>
                        <a:rPr lang="ko-KR" altLang="en-US" sz="11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서부샛길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264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전화 </a:t>
                      </a:r>
                      <a:r>
                        <a:rPr lang="en-US" altLang="ko-KR" sz="11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/ </a:t>
                      </a:r>
                      <a:r>
                        <a:rPr lang="ko-KR" altLang="en-US" sz="11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팩스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Tel. (02)</a:t>
                      </a:r>
                      <a:r>
                        <a:rPr lang="en-US" altLang="ko-KR" sz="11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862-8811 / Fax. (02) 862-6611 / www.artsign.co.kr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21" name="그룹 20"/>
          <p:cNvGrpSpPr/>
          <p:nvPr/>
        </p:nvGrpSpPr>
        <p:grpSpPr>
          <a:xfrm>
            <a:off x="428596" y="574162"/>
            <a:ext cx="8286808" cy="425946"/>
            <a:chOff x="428596" y="692331"/>
            <a:chExt cx="8286808" cy="425946"/>
          </a:xfrm>
        </p:grpSpPr>
        <p:sp>
          <p:nvSpPr>
            <p:cNvPr id="15" name="직사각형 14"/>
            <p:cNvSpPr/>
            <p:nvPr/>
          </p:nvSpPr>
          <p:spPr>
            <a:xfrm>
              <a:off x="1500166" y="714356"/>
              <a:ext cx="2000264" cy="285752"/>
            </a:xfrm>
            <a:prstGeom prst="rect">
              <a:avLst/>
            </a:prstGeom>
          </p:spPr>
          <p:txBody>
            <a:bodyPr wrap="none" lIns="0" tIns="0" rIns="0" bIns="0"/>
            <a:lstStyle/>
            <a:p>
              <a:pPr marL="457200" indent="-457200" defTabSz="865188">
                <a:defRPr/>
              </a:pPr>
              <a:r>
                <a:rPr lang="en-US" altLang="ko-KR" sz="1400" b="1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맑은 고딕" panose="020B0503020000020004" pitchFamily="50" charset="-127"/>
                  <a:cs typeface="Arial" pitchFamily="34" charset="0"/>
                </a:rPr>
                <a:t>Company Profile</a:t>
              </a:r>
              <a:endParaRPr lang="en-US" altLang="ko-KR" sz="16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맑은 고딕" panose="020B0503020000020004" pitchFamily="50" charset="-127"/>
                <a:cs typeface="Arial" pitchFamily="34" charset="0"/>
              </a:endParaRPr>
            </a:p>
          </p:txBody>
        </p:sp>
        <p:sp>
          <p:nvSpPr>
            <p:cNvPr id="4103" name="Text Box 15"/>
            <p:cNvSpPr txBox="1">
              <a:spLocks noChangeArrowheads="1"/>
            </p:cNvSpPr>
            <p:nvPr/>
          </p:nvSpPr>
          <p:spPr bwMode="auto">
            <a:xfrm>
              <a:off x="428596" y="692331"/>
              <a:ext cx="1285884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457200" indent="-457200" defTabSz="865188"/>
              <a:r>
                <a:rPr lang="ko-KR" altLang="en-US" sz="19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회사개요</a:t>
              </a:r>
              <a:endParaRPr lang="en-US" altLang="ko-KR" sz="19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428728" y="1046839"/>
              <a:ext cx="7286676" cy="714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428596" y="1046839"/>
              <a:ext cx="1000132" cy="714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495" y="610292"/>
            <a:ext cx="907315" cy="235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934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4" t="11289" r="5539" b="9486"/>
          <a:stretch/>
        </p:blipFill>
        <p:spPr>
          <a:xfrm>
            <a:off x="6156176" y="1136211"/>
            <a:ext cx="2559228" cy="2350942"/>
          </a:xfrm>
          <a:prstGeom prst="rect">
            <a:avLst/>
          </a:prstGeom>
        </p:spPr>
      </p:pic>
      <p:grpSp>
        <p:nvGrpSpPr>
          <p:cNvPr id="2" name="그룹 20"/>
          <p:cNvGrpSpPr/>
          <p:nvPr/>
        </p:nvGrpSpPr>
        <p:grpSpPr>
          <a:xfrm>
            <a:off x="428596" y="574162"/>
            <a:ext cx="3071834" cy="425946"/>
            <a:chOff x="428596" y="692331"/>
            <a:chExt cx="3071834" cy="425946"/>
          </a:xfrm>
        </p:grpSpPr>
        <p:sp>
          <p:nvSpPr>
            <p:cNvPr id="15" name="직사각형 14"/>
            <p:cNvSpPr/>
            <p:nvPr/>
          </p:nvSpPr>
          <p:spPr>
            <a:xfrm>
              <a:off x="1500166" y="714356"/>
              <a:ext cx="2000264" cy="285752"/>
            </a:xfrm>
            <a:prstGeom prst="rect">
              <a:avLst/>
            </a:prstGeom>
          </p:spPr>
          <p:txBody>
            <a:bodyPr wrap="none" lIns="0" tIns="0" rIns="0" bIns="0"/>
            <a:lstStyle/>
            <a:p>
              <a:pPr marL="457200" indent="-457200" defTabSz="865188">
                <a:defRPr/>
              </a:pPr>
              <a:r>
                <a:rPr lang="en-US" altLang="ko-KR" sz="1600" b="1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맑은 고딕" panose="020B0503020000020004" pitchFamily="50" charset="-127"/>
                  <a:cs typeface="Arial" pitchFamily="34" charset="0"/>
                </a:rPr>
                <a:t>History</a:t>
              </a:r>
            </a:p>
          </p:txBody>
        </p:sp>
        <p:sp>
          <p:nvSpPr>
            <p:cNvPr id="4103" name="Text Box 15"/>
            <p:cNvSpPr txBox="1">
              <a:spLocks noChangeArrowheads="1"/>
            </p:cNvSpPr>
            <p:nvPr/>
          </p:nvSpPr>
          <p:spPr bwMode="auto">
            <a:xfrm>
              <a:off x="428596" y="692331"/>
              <a:ext cx="1285884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457200" indent="-457200" defTabSz="865188"/>
              <a:r>
                <a:rPr lang="ko-KR" altLang="en-US" sz="1900" dirty="0" err="1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회사연혁</a:t>
              </a:r>
              <a:endParaRPr lang="en-US" altLang="ko-KR" sz="19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428596" y="1046839"/>
              <a:ext cx="1000132" cy="714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11" name="그림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495" y="610292"/>
            <a:ext cx="907315" cy="235516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F6BEFFBE-49C7-4390-99FF-47F2522A1365}"/>
              </a:ext>
            </a:extLst>
          </p:cNvPr>
          <p:cNvSpPr/>
          <p:nvPr/>
        </p:nvSpPr>
        <p:spPr>
          <a:xfrm>
            <a:off x="543302" y="3408398"/>
            <a:ext cx="555575" cy="2900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altLang="ko-KR" sz="1050" b="1" dirty="0">
                <a:latin typeface="+mj-ea"/>
                <a:ea typeface="+mj-ea"/>
              </a:rPr>
              <a:t>1997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altLang="ko-KR" sz="1050" b="1" dirty="0">
                <a:latin typeface="+mj-ea"/>
                <a:ea typeface="+mj-ea"/>
              </a:rPr>
              <a:t>2000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altLang="ko-KR" sz="1050" b="1" dirty="0">
                <a:latin typeface="+mj-ea"/>
                <a:ea typeface="+mj-ea"/>
              </a:rPr>
              <a:t>2003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altLang="ko-KR" sz="1050" b="1" dirty="0">
                <a:latin typeface="+mj-ea"/>
                <a:ea typeface="+mj-ea"/>
              </a:rPr>
              <a:t>2004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altLang="ko-KR" sz="1050" b="1" dirty="0">
                <a:latin typeface="+mj-ea"/>
                <a:ea typeface="+mj-ea"/>
              </a:rPr>
              <a:t>2005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altLang="ko-KR" sz="1050" b="1" dirty="0">
                <a:latin typeface="+mj-ea"/>
                <a:ea typeface="+mj-ea"/>
              </a:rPr>
              <a:t>2007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altLang="ko-KR" sz="1050" b="1" dirty="0">
                <a:latin typeface="+mj-ea"/>
                <a:ea typeface="+mj-ea"/>
              </a:rPr>
              <a:t>2008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altLang="ko-KR" sz="1050" b="1" dirty="0">
                <a:latin typeface="+mj-ea"/>
                <a:ea typeface="+mj-ea"/>
              </a:rPr>
              <a:t>2009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altLang="ko-KR" sz="1050" b="1" dirty="0">
                <a:latin typeface="+mj-ea"/>
                <a:ea typeface="+mj-ea"/>
              </a:rPr>
              <a:t>2010</a:t>
            </a:r>
          </a:p>
          <a:p>
            <a:pPr>
              <a:lnSpc>
                <a:spcPct val="160000"/>
              </a:lnSpc>
            </a:pPr>
            <a:r>
              <a:rPr lang="en-US" altLang="ko-KR" sz="1050" b="1" dirty="0">
                <a:latin typeface="+mj-ea"/>
                <a:ea typeface="+mj-ea"/>
              </a:rPr>
              <a:t>2013</a:t>
            </a:r>
          </a:p>
          <a:p>
            <a:pPr>
              <a:lnSpc>
                <a:spcPct val="160000"/>
              </a:lnSpc>
            </a:pPr>
            <a:r>
              <a:rPr lang="en-US" altLang="ko-KR" sz="1050" b="1" dirty="0">
                <a:latin typeface="+mj-ea"/>
                <a:ea typeface="+mj-ea"/>
              </a:rPr>
              <a:t>2014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F6BEFFBE-49C7-4390-99FF-47F2522A1365}"/>
              </a:ext>
            </a:extLst>
          </p:cNvPr>
          <p:cNvSpPr/>
          <p:nvPr/>
        </p:nvSpPr>
        <p:spPr>
          <a:xfrm>
            <a:off x="1043608" y="3408398"/>
            <a:ext cx="3591140" cy="2900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ko-KR" altLang="en-US" sz="1050" dirty="0" err="1">
                <a:latin typeface="+mn-ea"/>
              </a:rPr>
              <a:t>아트사인</a:t>
            </a:r>
            <a:r>
              <a:rPr lang="ko-KR" altLang="en-US" sz="1050" dirty="0">
                <a:latin typeface="+mn-ea"/>
              </a:rPr>
              <a:t> 회사 설립 </a:t>
            </a:r>
            <a:r>
              <a:rPr lang="en-US" altLang="ko-KR" sz="1050" dirty="0">
                <a:latin typeface="+mn-ea"/>
              </a:rPr>
              <a:t>/ </a:t>
            </a:r>
            <a:r>
              <a:rPr lang="ko-KR" altLang="en-US" sz="1050" dirty="0">
                <a:latin typeface="+mn-ea"/>
              </a:rPr>
              <a:t>지방 대리점 계약</a:t>
            </a:r>
            <a:endParaRPr lang="en-US" altLang="ko-KR" sz="1050" dirty="0">
              <a:latin typeface="+mn-ea"/>
            </a:endParaRP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ko-KR" altLang="en-US" sz="1050" dirty="0">
                <a:latin typeface="+mn-ea"/>
              </a:rPr>
              <a:t>㈜</a:t>
            </a:r>
            <a:r>
              <a:rPr lang="ko-KR" altLang="en-US" sz="1050" dirty="0" err="1">
                <a:latin typeface="+mn-ea"/>
              </a:rPr>
              <a:t>아트사인</a:t>
            </a:r>
            <a:r>
              <a:rPr lang="ko-KR" altLang="en-US" sz="1050" dirty="0">
                <a:latin typeface="+mn-ea"/>
              </a:rPr>
              <a:t> 법인전환 </a:t>
            </a:r>
            <a:r>
              <a:rPr lang="en-US" altLang="ko-KR" sz="1050" dirty="0">
                <a:latin typeface="+mn-ea"/>
              </a:rPr>
              <a:t>/ </a:t>
            </a:r>
            <a:r>
              <a:rPr lang="ko-KR" altLang="en-US" sz="1050" dirty="0">
                <a:latin typeface="+mn-ea"/>
              </a:rPr>
              <a:t>수도권 영업소 개설</a:t>
            </a:r>
            <a:endParaRPr lang="en-US" altLang="ko-KR" sz="1050" dirty="0">
              <a:latin typeface="+mn-ea"/>
            </a:endParaRP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ko-KR" altLang="en-US" sz="1050" dirty="0">
                <a:latin typeface="+mn-ea"/>
              </a:rPr>
              <a:t>영 </a:t>
            </a:r>
            <a:r>
              <a:rPr lang="ko-KR" altLang="en-US" sz="1050" dirty="0" err="1">
                <a:latin typeface="+mn-ea"/>
              </a:rPr>
              <a:t>프론티어</a:t>
            </a:r>
            <a:r>
              <a:rPr lang="ko-KR" altLang="en-US" sz="1050" dirty="0">
                <a:latin typeface="+mn-ea"/>
              </a:rPr>
              <a:t> 어워드 수상 </a:t>
            </a:r>
            <a:r>
              <a:rPr lang="en-US" altLang="ko-KR" sz="1050" dirty="0">
                <a:latin typeface="+mn-ea"/>
              </a:rPr>
              <a:t>(</a:t>
            </a:r>
            <a:r>
              <a:rPr lang="ko-KR" altLang="en-US" sz="1050" dirty="0">
                <a:latin typeface="+mn-ea"/>
              </a:rPr>
              <a:t>서울경제</a:t>
            </a:r>
            <a:r>
              <a:rPr lang="en-US" altLang="ko-KR" sz="1050" dirty="0">
                <a:latin typeface="+mn-ea"/>
              </a:rPr>
              <a:t>)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altLang="ko-KR" sz="1050" dirty="0">
                <a:latin typeface="+mn-ea"/>
              </a:rPr>
              <a:t>ISO 9001 </a:t>
            </a:r>
            <a:r>
              <a:rPr lang="ko-KR" altLang="en-US" sz="1050" dirty="0">
                <a:latin typeface="+mn-ea"/>
              </a:rPr>
              <a:t>인증획득 </a:t>
            </a:r>
            <a:r>
              <a:rPr lang="en-US" altLang="ko-KR" sz="1050" dirty="0">
                <a:latin typeface="+mn-ea"/>
              </a:rPr>
              <a:t>/ </a:t>
            </a:r>
            <a:r>
              <a:rPr lang="ko-KR" altLang="en-US" sz="1050" dirty="0">
                <a:latin typeface="+mn-ea"/>
              </a:rPr>
              <a:t>중소기업벤처기업 히트상품 선정</a:t>
            </a:r>
            <a:endParaRPr lang="en-US" altLang="ko-KR" sz="1050" dirty="0">
              <a:latin typeface="+mn-ea"/>
            </a:endParaRP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ko-KR" altLang="en-US" sz="1050" dirty="0">
                <a:latin typeface="+mn-ea"/>
              </a:rPr>
              <a:t>미국 </a:t>
            </a:r>
            <a:r>
              <a:rPr lang="en-US" altLang="ko-KR" sz="1050" dirty="0">
                <a:latin typeface="+mn-ea"/>
              </a:rPr>
              <a:t>DEFLECTO</a:t>
            </a:r>
            <a:r>
              <a:rPr lang="ko-KR" altLang="en-US" sz="1050" dirty="0">
                <a:latin typeface="+mn-ea"/>
              </a:rPr>
              <a:t>사와 </a:t>
            </a:r>
            <a:r>
              <a:rPr lang="ko-KR" altLang="en-US" sz="1050" dirty="0" err="1">
                <a:latin typeface="+mn-ea"/>
              </a:rPr>
              <a:t>한국독점</a:t>
            </a:r>
            <a:r>
              <a:rPr lang="ko-KR" altLang="en-US" sz="1050" dirty="0">
                <a:latin typeface="+mn-ea"/>
              </a:rPr>
              <a:t> 총판 계약</a:t>
            </a:r>
            <a:endParaRPr lang="en-US" altLang="ko-KR" sz="1050" dirty="0">
              <a:latin typeface="+mn-ea"/>
            </a:endParaRP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ko-KR" altLang="en-US" sz="1050" dirty="0">
                <a:latin typeface="+mn-ea"/>
              </a:rPr>
              <a:t>사내근로기금 조성</a:t>
            </a:r>
            <a:endParaRPr lang="en-US" altLang="ko-KR" sz="1050" dirty="0">
              <a:latin typeface="+mn-ea"/>
            </a:endParaRP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ko-KR" altLang="en-US" sz="1050" dirty="0" err="1">
                <a:latin typeface="+mn-ea"/>
              </a:rPr>
              <a:t>이노비즈</a:t>
            </a:r>
            <a:r>
              <a:rPr lang="ko-KR" altLang="en-US" sz="1050" dirty="0">
                <a:latin typeface="+mn-ea"/>
              </a:rPr>
              <a:t> </a:t>
            </a:r>
            <a:r>
              <a:rPr lang="en-US" altLang="ko-KR" sz="1050" dirty="0">
                <a:latin typeface="+mn-ea"/>
              </a:rPr>
              <a:t>(</a:t>
            </a:r>
            <a:r>
              <a:rPr lang="ko-KR" altLang="en-US" sz="1050" dirty="0">
                <a:latin typeface="+mn-ea"/>
              </a:rPr>
              <a:t>기술혁신중소기업</a:t>
            </a:r>
            <a:r>
              <a:rPr lang="en-US" altLang="ko-KR" sz="1050" dirty="0">
                <a:latin typeface="+mn-ea"/>
              </a:rPr>
              <a:t>) </a:t>
            </a:r>
            <a:r>
              <a:rPr lang="ko-KR" altLang="en-US" sz="1050" dirty="0">
                <a:latin typeface="+mn-ea"/>
              </a:rPr>
              <a:t>인증</a:t>
            </a:r>
            <a:endParaRPr lang="en-US" altLang="ko-KR" sz="1050" dirty="0">
              <a:latin typeface="+mn-ea"/>
            </a:endParaRP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ko-KR" altLang="en-US" sz="1050" dirty="0">
                <a:latin typeface="+mn-ea"/>
              </a:rPr>
              <a:t>중소기업청장 표창 </a:t>
            </a:r>
            <a:r>
              <a:rPr lang="en-US" altLang="ko-KR" sz="1050" dirty="0">
                <a:latin typeface="+mn-ea"/>
              </a:rPr>
              <a:t>/ </a:t>
            </a:r>
            <a:r>
              <a:rPr lang="ko-KR" altLang="en-US" sz="1050" dirty="0" err="1">
                <a:latin typeface="+mn-ea"/>
              </a:rPr>
              <a:t>메모홀더</a:t>
            </a:r>
            <a:r>
              <a:rPr lang="en-US" altLang="ko-KR" sz="1050" dirty="0">
                <a:latin typeface="+mn-ea"/>
              </a:rPr>
              <a:t>, </a:t>
            </a:r>
            <a:r>
              <a:rPr lang="ko-KR" altLang="en-US" sz="1050" dirty="0">
                <a:latin typeface="+mn-ea"/>
              </a:rPr>
              <a:t>디자인 </a:t>
            </a:r>
            <a:r>
              <a:rPr lang="ko-KR" altLang="en-US" sz="1050" dirty="0" err="1">
                <a:latin typeface="+mn-ea"/>
              </a:rPr>
              <a:t>필리</a:t>
            </a:r>
            <a:r>
              <a:rPr lang="ko-KR" altLang="en-US" sz="1050" dirty="0">
                <a:latin typeface="+mn-ea"/>
              </a:rPr>
              <a:t> 인수</a:t>
            </a:r>
            <a:endParaRPr lang="en-US" altLang="ko-KR" sz="1050" dirty="0">
              <a:latin typeface="+mn-ea"/>
            </a:endParaRP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ko-KR" altLang="en-US" sz="1050" dirty="0">
                <a:latin typeface="+mn-ea"/>
              </a:rPr>
              <a:t>디자인연구소 설립 </a:t>
            </a:r>
            <a:r>
              <a:rPr lang="en-US" altLang="ko-KR" sz="1050" dirty="0">
                <a:latin typeface="+mn-ea"/>
              </a:rPr>
              <a:t>/ </a:t>
            </a:r>
            <a:r>
              <a:rPr lang="ko-KR" altLang="en-US" sz="1050" dirty="0">
                <a:latin typeface="+mn-ea"/>
              </a:rPr>
              <a:t>일본 </a:t>
            </a:r>
            <a:r>
              <a:rPr lang="ko-KR" altLang="en-US" sz="1050" dirty="0" err="1">
                <a:latin typeface="+mn-ea"/>
              </a:rPr>
              <a:t>히카리와</a:t>
            </a:r>
            <a:r>
              <a:rPr lang="ko-KR" altLang="en-US" sz="1050" dirty="0">
                <a:latin typeface="+mn-ea"/>
              </a:rPr>
              <a:t> 대리점 계약</a:t>
            </a:r>
            <a:endParaRPr lang="en-US" altLang="ko-KR" sz="1050" dirty="0">
              <a:latin typeface="+mn-ea"/>
            </a:endParaRP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ko-KR" altLang="en-US" sz="1050" dirty="0" err="1">
                <a:latin typeface="+mn-ea"/>
              </a:rPr>
              <a:t>나텍인수</a:t>
            </a:r>
            <a:r>
              <a:rPr lang="ko-KR" altLang="en-US" sz="1050" dirty="0">
                <a:latin typeface="+mn-ea"/>
              </a:rPr>
              <a:t> </a:t>
            </a:r>
            <a:r>
              <a:rPr lang="en-US" altLang="ko-KR" sz="1050" dirty="0">
                <a:latin typeface="+mn-ea"/>
              </a:rPr>
              <a:t>/ </a:t>
            </a:r>
            <a:r>
              <a:rPr lang="ko-KR" altLang="en-US" sz="1050" dirty="0">
                <a:latin typeface="+mn-ea"/>
              </a:rPr>
              <a:t>중국 </a:t>
            </a:r>
            <a:r>
              <a:rPr lang="en-US" altLang="ko-KR" sz="1050" dirty="0">
                <a:latin typeface="+mn-ea"/>
              </a:rPr>
              <a:t>PRODIGY</a:t>
            </a:r>
            <a:r>
              <a:rPr lang="ko-KR" altLang="en-US" sz="1050" dirty="0">
                <a:latin typeface="+mn-ea"/>
              </a:rPr>
              <a:t>사와 한국 총판 계약</a:t>
            </a:r>
            <a:endParaRPr lang="en-US" altLang="ko-KR" sz="1050" dirty="0">
              <a:latin typeface="+mn-ea"/>
            </a:endParaRP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ko-KR" altLang="en-US" sz="1050" dirty="0">
                <a:latin typeface="+mn-ea"/>
              </a:rPr>
              <a:t>산업통산지원부 표창장 수상 </a:t>
            </a:r>
            <a:r>
              <a:rPr lang="en-US" altLang="ko-KR" sz="1050" dirty="0">
                <a:latin typeface="+mn-ea"/>
              </a:rPr>
              <a:t>/ </a:t>
            </a:r>
            <a:r>
              <a:rPr lang="ko-KR" altLang="en-US" sz="1050" dirty="0">
                <a:latin typeface="+mn-ea"/>
              </a:rPr>
              <a:t>연 매출 </a:t>
            </a:r>
            <a:r>
              <a:rPr lang="en-US" altLang="ko-KR" sz="1050" dirty="0">
                <a:latin typeface="+mn-ea"/>
              </a:rPr>
              <a:t>100</a:t>
            </a:r>
            <a:r>
              <a:rPr lang="ko-KR" altLang="en-US" sz="1050" dirty="0">
                <a:latin typeface="+mn-ea"/>
              </a:rPr>
              <a:t>억원 돌파</a:t>
            </a:r>
            <a:endParaRPr lang="en-US" altLang="ko-KR" sz="1050" dirty="0">
              <a:latin typeface="+mn-ea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F6BEFFBE-49C7-4390-99FF-47F2522A1365}"/>
              </a:ext>
            </a:extLst>
          </p:cNvPr>
          <p:cNvSpPr/>
          <p:nvPr/>
        </p:nvSpPr>
        <p:spPr>
          <a:xfrm>
            <a:off x="5004048" y="3408398"/>
            <a:ext cx="555575" cy="2900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altLang="ko-KR" sz="1050" b="1" dirty="0">
                <a:latin typeface="+mj-ea"/>
                <a:ea typeface="+mj-ea"/>
              </a:rPr>
              <a:t>2015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altLang="ko-KR" sz="1050" b="1" dirty="0">
                <a:latin typeface="+mj-ea"/>
                <a:ea typeface="+mj-ea"/>
              </a:rPr>
              <a:t>2016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endParaRPr lang="en-US" altLang="ko-KR" sz="1050" b="1" dirty="0">
              <a:latin typeface="+mj-ea"/>
              <a:ea typeface="+mj-ea"/>
            </a:endParaRP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altLang="ko-KR" sz="1050" b="1" dirty="0">
                <a:latin typeface="+mj-ea"/>
                <a:ea typeface="+mj-ea"/>
              </a:rPr>
              <a:t>2017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altLang="ko-KR" sz="1050" b="1" dirty="0">
                <a:latin typeface="+mj-ea"/>
                <a:ea typeface="+mj-ea"/>
              </a:rPr>
              <a:t>2019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endParaRPr lang="en-US" altLang="ko-KR" sz="1050" b="1" dirty="0">
              <a:latin typeface="+mj-ea"/>
              <a:ea typeface="+mj-ea"/>
            </a:endParaRP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altLang="ko-KR" sz="1050" b="1" dirty="0">
                <a:latin typeface="+mj-ea"/>
                <a:ea typeface="+mj-ea"/>
              </a:rPr>
              <a:t>2020</a:t>
            </a:r>
          </a:p>
          <a:p>
            <a:pPr>
              <a:lnSpc>
                <a:spcPct val="160000"/>
              </a:lnSpc>
            </a:pPr>
            <a:r>
              <a:rPr lang="en-US" altLang="ko-KR" sz="1050" b="1" dirty="0">
                <a:latin typeface="+mj-ea"/>
                <a:ea typeface="+mj-ea"/>
              </a:rPr>
              <a:t>2021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altLang="ko-KR" sz="1050" b="1" dirty="0">
                <a:latin typeface="+mj-ea"/>
                <a:ea typeface="+mj-ea"/>
              </a:rPr>
              <a:t>2022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altLang="ko-KR" sz="1050" b="1" dirty="0">
                <a:latin typeface="+mj-ea"/>
                <a:ea typeface="+mj-ea"/>
              </a:rPr>
              <a:t>2023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altLang="ko-KR" sz="1050" b="1" dirty="0">
                <a:latin typeface="+mj-ea"/>
                <a:ea typeface="+mj-ea"/>
              </a:rPr>
              <a:t>2024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F6BEFFBE-49C7-4390-99FF-47F2522A1365}"/>
              </a:ext>
            </a:extLst>
          </p:cNvPr>
          <p:cNvSpPr/>
          <p:nvPr/>
        </p:nvSpPr>
        <p:spPr>
          <a:xfrm>
            <a:off x="5498844" y="3408398"/>
            <a:ext cx="3303641" cy="2900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ko-KR" altLang="en-US" sz="1050" dirty="0">
                <a:latin typeface="+mn-ea"/>
              </a:rPr>
              <a:t>아트사인 사옥 매입</a:t>
            </a:r>
            <a:endParaRPr lang="en-US" altLang="ko-KR" sz="1050" dirty="0">
              <a:latin typeface="+mn-ea"/>
            </a:endParaRP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ko-KR" altLang="en-US" sz="1050" dirty="0">
                <a:latin typeface="+mn-ea"/>
              </a:rPr>
              <a:t>아트하우스 </a:t>
            </a:r>
            <a:r>
              <a:rPr lang="en-US" altLang="ko-KR" sz="1050" dirty="0">
                <a:latin typeface="+mn-ea"/>
              </a:rPr>
              <a:t>(</a:t>
            </a:r>
            <a:r>
              <a:rPr lang="ko-KR" altLang="en-US" sz="1050" dirty="0" err="1">
                <a:latin typeface="+mn-ea"/>
              </a:rPr>
              <a:t>아트사인</a:t>
            </a:r>
            <a:r>
              <a:rPr lang="ko-KR" altLang="en-US" sz="1050" dirty="0">
                <a:latin typeface="+mn-ea"/>
              </a:rPr>
              <a:t> 연수원 매입</a:t>
            </a:r>
            <a:r>
              <a:rPr lang="en-US" altLang="ko-KR" sz="1050" dirty="0">
                <a:latin typeface="+mn-ea"/>
              </a:rPr>
              <a:t>)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en-US" altLang="ko-KR" sz="1050" dirty="0">
                <a:latin typeface="+mn-ea"/>
              </a:rPr>
              <a:t>KBS </a:t>
            </a:r>
            <a:r>
              <a:rPr lang="ko-KR" altLang="en-US" sz="1050" dirty="0">
                <a:latin typeface="+mn-ea"/>
              </a:rPr>
              <a:t>생방송 아침이 좋다 </a:t>
            </a:r>
            <a:r>
              <a:rPr lang="en-US" altLang="ko-KR" sz="1050" dirty="0">
                <a:latin typeface="+mn-ea"/>
              </a:rPr>
              <a:t>“</a:t>
            </a:r>
            <a:r>
              <a:rPr lang="ko-KR" altLang="en-US" sz="1050" dirty="0">
                <a:latin typeface="+mn-ea"/>
              </a:rPr>
              <a:t>아이디어 톡톡</a:t>
            </a:r>
            <a:r>
              <a:rPr lang="en-US" altLang="ko-KR" sz="1050" dirty="0">
                <a:latin typeface="+mn-ea"/>
              </a:rPr>
              <a:t>” </a:t>
            </a:r>
            <a:r>
              <a:rPr lang="ko-KR" altLang="en-US" sz="1050" dirty="0">
                <a:latin typeface="+mn-ea"/>
              </a:rPr>
              <a:t>방영</a:t>
            </a:r>
            <a:endParaRPr lang="en-US" altLang="ko-KR" sz="1050" dirty="0">
              <a:latin typeface="+mn-ea"/>
            </a:endParaRP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ko-KR" altLang="en-US" sz="1050" dirty="0" err="1">
                <a:latin typeface="+mn-ea"/>
              </a:rPr>
              <a:t>아트사인</a:t>
            </a:r>
            <a:r>
              <a:rPr lang="ko-KR" altLang="en-US" sz="1050" dirty="0">
                <a:latin typeface="+mn-ea"/>
              </a:rPr>
              <a:t> 전시장 오픈</a:t>
            </a:r>
            <a:endParaRPr lang="en-US" altLang="ko-KR" sz="1050" dirty="0">
              <a:latin typeface="+mn-ea"/>
            </a:endParaRP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ko-KR" altLang="en-US" sz="1050" dirty="0">
                <a:latin typeface="+mn-ea"/>
              </a:rPr>
              <a:t>서울 중소기업인대회 </a:t>
            </a:r>
            <a:r>
              <a:rPr lang="en-US" altLang="ko-KR" sz="1050" dirty="0">
                <a:latin typeface="+mn-ea"/>
              </a:rPr>
              <a:t>(</a:t>
            </a:r>
            <a:r>
              <a:rPr lang="ko-KR" altLang="en-US" sz="1050" dirty="0">
                <a:latin typeface="+mn-ea"/>
              </a:rPr>
              <a:t>중기부장관 표창수상</a:t>
            </a:r>
            <a:r>
              <a:rPr lang="en-US" altLang="ko-KR" sz="1050" dirty="0">
                <a:latin typeface="+mn-ea"/>
              </a:rPr>
              <a:t>)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ko-KR" altLang="en-US" sz="1050" dirty="0">
                <a:latin typeface="+mn-ea"/>
              </a:rPr>
              <a:t>안산 공장 설립</a:t>
            </a:r>
            <a:endParaRPr lang="en-US" altLang="ko-KR" sz="1050" dirty="0">
              <a:latin typeface="+mn-ea"/>
            </a:endParaRP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ko-KR" altLang="en-US" sz="1050" dirty="0" err="1">
                <a:latin typeface="+mn-ea"/>
              </a:rPr>
              <a:t>아트사인</a:t>
            </a:r>
            <a:r>
              <a:rPr lang="ko-KR" altLang="en-US" sz="1050" dirty="0">
                <a:latin typeface="+mn-ea"/>
              </a:rPr>
              <a:t> 스튜디오 유튜브 오픈</a:t>
            </a:r>
            <a:endParaRPr lang="en-US" altLang="ko-KR" sz="1050" dirty="0">
              <a:latin typeface="+mn-ea"/>
            </a:endParaRP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ko-KR" altLang="en-US" sz="1050" dirty="0">
                <a:latin typeface="+mn-ea"/>
              </a:rPr>
              <a:t>서울 중소기업인대회 </a:t>
            </a:r>
            <a:r>
              <a:rPr lang="en-US" altLang="ko-KR" sz="1050" dirty="0">
                <a:latin typeface="+mn-ea"/>
              </a:rPr>
              <a:t>(</a:t>
            </a:r>
            <a:r>
              <a:rPr lang="ko-KR" altLang="en-US" sz="1050" dirty="0">
                <a:latin typeface="+mn-ea"/>
              </a:rPr>
              <a:t>대통령 표창수상</a:t>
            </a:r>
            <a:r>
              <a:rPr lang="en-US" altLang="ko-KR" sz="1050" dirty="0">
                <a:latin typeface="+mn-ea"/>
              </a:rPr>
              <a:t>)</a:t>
            </a: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ko-KR" altLang="en-US" sz="1050" dirty="0">
                <a:latin typeface="+mn-ea"/>
              </a:rPr>
              <a:t>아트사인 가산 공장 착공</a:t>
            </a:r>
            <a:endParaRPr lang="en-US" altLang="ko-KR" sz="1050" dirty="0">
              <a:latin typeface="+mn-ea"/>
            </a:endParaRP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ko-KR" altLang="en-US" sz="1050" dirty="0">
                <a:latin typeface="+mn-ea"/>
              </a:rPr>
              <a:t>연구 개발 전담부서 전환</a:t>
            </a:r>
            <a:endParaRPr lang="en-US" altLang="ko-KR" sz="1050" dirty="0">
              <a:latin typeface="+mn-ea"/>
            </a:endParaRPr>
          </a:p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ko-KR" altLang="en-US" sz="1050" dirty="0">
                <a:latin typeface="+mn-ea"/>
              </a:rPr>
              <a:t>아트사인 가산공장 준공 </a:t>
            </a:r>
            <a:r>
              <a:rPr lang="en-US" altLang="ko-KR" sz="1050" dirty="0">
                <a:latin typeface="+mn-ea"/>
              </a:rPr>
              <a:t>/ </a:t>
            </a:r>
            <a:r>
              <a:rPr lang="ko-KR" altLang="en-US" sz="1050" dirty="0">
                <a:latin typeface="+mn-ea"/>
              </a:rPr>
              <a:t>본사 이전</a:t>
            </a:r>
            <a:endParaRPr lang="en-US" altLang="ko-KR" sz="1050" dirty="0">
              <a:latin typeface="+mn-ea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F6BEFFBE-49C7-4390-99FF-47F2522A1365}"/>
              </a:ext>
            </a:extLst>
          </p:cNvPr>
          <p:cNvSpPr/>
          <p:nvPr/>
        </p:nvSpPr>
        <p:spPr>
          <a:xfrm>
            <a:off x="539552" y="1615031"/>
            <a:ext cx="4142645" cy="1165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60000"/>
              </a:lnSpc>
              <a:spcAft>
                <a:spcPts val="0"/>
              </a:spcAft>
            </a:pPr>
            <a:r>
              <a:rPr lang="ko-KR" altLang="en-US" sz="2400" b="1" dirty="0">
                <a:latin typeface="+mn-ea"/>
              </a:rPr>
              <a:t>우리는 지난 </a:t>
            </a:r>
            <a:r>
              <a:rPr lang="en-US" altLang="ko-KR" sz="2400" b="1" dirty="0">
                <a:latin typeface="+mn-ea"/>
              </a:rPr>
              <a:t>27</a:t>
            </a:r>
            <a:r>
              <a:rPr lang="ko-KR" altLang="en-US" sz="2400" b="1" dirty="0">
                <a:latin typeface="+mn-ea"/>
              </a:rPr>
              <a:t>년간 </a:t>
            </a:r>
            <a:endParaRPr lang="en-US" altLang="ko-KR" sz="2400" b="1" dirty="0">
              <a:latin typeface="+mn-ea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ko-KR" altLang="en-US" sz="2400" b="1" dirty="0">
                <a:latin typeface="+mn-ea"/>
              </a:rPr>
              <a:t>지속적인 성장을 했습니다</a:t>
            </a:r>
            <a:r>
              <a:rPr lang="en-US" altLang="ko-KR" sz="2400" b="1" dirty="0">
                <a:latin typeface="+mn-ea"/>
              </a:rPr>
              <a:t>.</a:t>
            </a:r>
            <a:r>
              <a:rPr lang="ko-KR" altLang="en-US" sz="2400" b="1" dirty="0">
                <a:latin typeface="+mn-ea"/>
              </a:rPr>
              <a:t> </a:t>
            </a:r>
            <a:endParaRPr lang="en-US" altLang="ko-KR" sz="2400" b="1" dirty="0">
              <a:latin typeface="+mn-ea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166E31D8-41C1-4104-B325-1C7799790966}"/>
              </a:ext>
            </a:extLst>
          </p:cNvPr>
          <p:cNvSpPr/>
          <p:nvPr/>
        </p:nvSpPr>
        <p:spPr>
          <a:xfrm>
            <a:off x="1428728" y="928670"/>
            <a:ext cx="7286676" cy="7143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13757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5"/>
          <a:stretch/>
        </p:blipFill>
        <p:spPr>
          <a:xfrm>
            <a:off x="36512" y="1300348"/>
            <a:ext cx="8999984" cy="5129048"/>
          </a:xfrm>
          <a:prstGeom prst="rect">
            <a:avLst/>
          </a:prstGeom>
        </p:spPr>
      </p:pic>
      <p:grpSp>
        <p:nvGrpSpPr>
          <p:cNvPr id="2" name="그룹 20"/>
          <p:cNvGrpSpPr/>
          <p:nvPr/>
        </p:nvGrpSpPr>
        <p:grpSpPr>
          <a:xfrm>
            <a:off x="428596" y="574162"/>
            <a:ext cx="3470822" cy="425946"/>
            <a:chOff x="428596" y="692331"/>
            <a:chExt cx="3470822" cy="425946"/>
          </a:xfrm>
        </p:grpSpPr>
        <p:sp>
          <p:nvSpPr>
            <p:cNvPr id="15" name="직사각형 14"/>
            <p:cNvSpPr/>
            <p:nvPr/>
          </p:nvSpPr>
          <p:spPr>
            <a:xfrm>
              <a:off x="1259632" y="714356"/>
              <a:ext cx="2639786" cy="285752"/>
            </a:xfrm>
            <a:prstGeom prst="rect">
              <a:avLst/>
            </a:prstGeom>
          </p:spPr>
          <p:txBody>
            <a:bodyPr wrap="none" lIns="0" tIns="0" rIns="0" bIns="0"/>
            <a:lstStyle/>
            <a:p>
              <a:pPr marL="457200" indent="-457200" defTabSz="865188">
                <a:defRPr/>
              </a:pPr>
              <a:r>
                <a:rPr lang="en-US" altLang="ko-KR" sz="1600" b="1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맑은 고딕" panose="020B0503020000020004" pitchFamily="50" charset="-127"/>
                  <a:cs typeface="Arial" pitchFamily="34" charset="0"/>
                </a:rPr>
                <a:t>Company Organization</a:t>
              </a:r>
            </a:p>
            <a:p>
              <a:pPr marL="457200" indent="-457200" defTabSz="865188">
                <a:defRPr/>
              </a:pPr>
              <a:endParaRPr lang="en-US" altLang="ko-KR" sz="16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맑은 고딕" panose="020B0503020000020004" pitchFamily="50" charset="-127"/>
                <a:cs typeface="Arial" pitchFamily="34" charset="0"/>
              </a:endParaRPr>
            </a:p>
          </p:txBody>
        </p:sp>
        <p:sp>
          <p:nvSpPr>
            <p:cNvPr id="4103" name="Text Box 15"/>
            <p:cNvSpPr txBox="1">
              <a:spLocks noChangeArrowheads="1"/>
            </p:cNvSpPr>
            <p:nvPr/>
          </p:nvSpPr>
          <p:spPr bwMode="auto">
            <a:xfrm>
              <a:off x="428596" y="692331"/>
              <a:ext cx="1285884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457200" indent="-457200" defTabSz="865188"/>
              <a:r>
                <a:rPr lang="ko-KR" altLang="en-US" sz="19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조직도</a:t>
              </a:r>
              <a:endParaRPr lang="en-US" altLang="ko-KR" sz="19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428596" y="1046839"/>
              <a:ext cx="756000" cy="714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0" name="직사각형 9"/>
          <p:cNvSpPr/>
          <p:nvPr/>
        </p:nvSpPr>
        <p:spPr>
          <a:xfrm>
            <a:off x="4036215" y="1758818"/>
            <a:ext cx="10715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CEO</a:t>
            </a:r>
            <a:endParaRPr lang="ko-KR" altLang="en-US" sz="1200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33390" y="4027580"/>
            <a:ext cx="118628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디자인 개발팀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1916254" y="4027580"/>
            <a:ext cx="107157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관리부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3357554" y="4027580"/>
            <a:ext cx="107157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영업부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4751165" y="4027580"/>
            <a:ext cx="107157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국내사업부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6165296" y="4027580"/>
            <a:ext cx="107157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해외사업부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7604886" y="4027580"/>
            <a:ext cx="107157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물류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490746" y="4702653"/>
            <a:ext cx="1071570" cy="788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0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상품 기획팀</a:t>
            </a:r>
          </a:p>
          <a:p>
            <a:pPr algn="ctr">
              <a:lnSpc>
                <a:spcPct val="150000"/>
              </a:lnSpc>
            </a:pPr>
            <a:r>
              <a:rPr lang="ko-KR" altLang="en-US" sz="10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상품 개발팀</a:t>
            </a:r>
          </a:p>
          <a:p>
            <a:pPr algn="ctr">
              <a:lnSpc>
                <a:spcPct val="150000"/>
              </a:lnSpc>
            </a:pPr>
            <a:r>
              <a:rPr lang="ko-KR" altLang="en-US" sz="10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디자인 개발팀</a:t>
            </a:r>
            <a:endParaRPr lang="en-US" altLang="ko-KR" sz="10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916254" y="4702653"/>
            <a:ext cx="1071570" cy="1030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0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재무 </a:t>
            </a:r>
            <a:r>
              <a:rPr lang="en-US" altLang="ko-KR" sz="10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10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회계팀</a:t>
            </a:r>
          </a:p>
          <a:p>
            <a:pPr algn="ctr">
              <a:lnSpc>
                <a:spcPct val="150000"/>
              </a:lnSpc>
            </a:pPr>
            <a:r>
              <a:rPr lang="ko-KR" altLang="en-US" sz="105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인사관리팀</a:t>
            </a:r>
            <a:endParaRPr lang="ko-KR" altLang="en-US" sz="10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05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총무팀</a:t>
            </a:r>
            <a:endParaRPr lang="ko-KR" altLang="en-US" sz="10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05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전산관리팀</a:t>
            </a:r>
            <a:endParaRPr lang="ko-KR" altLang="en-US" sz="10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3214678" y="4702653"/>
            <a:ext cx="1357322" cy="1030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05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영업관리팀</a:t>
            </a:r>
            <a:endParaRPr lang="ko-KR" altLang="en-US" sz="10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0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CRM / SCM </a:t>
            </a:r>
            <a:r>
              <a:rPr lang="ko-KR" altLang="en-US" sz="105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관리팀</a:t>
            </a:r>
            <a:endParaRPr lang="ko-KR" altLang="en-US" sz="10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05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고객지원팀</a:t>
            </a:r>
            <a:endParaRPr lang="ko-KR" altLang="en-US" sz="10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0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B2B </a:t>
            </a:r>
            <a:r>
              <a:rPr lang="ko-KR" altLang="en-US" sz="10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사업팀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4572000" y="4702653"/>
            <a:ext cx="1440160" cy="1030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0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대리점 사업부</a:t>
            </a:r>
          </a:p>
          <a:p>
            <a:pPr algn="ctr">
              <a:lnSpc>
                <a:spcPct val="150000"/>
              </a:lnSpc>
            </a:pPr>
            <a:r>
              <a:rPr lang="ko-KR" altLang="en-US" sz="10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영업소 사업부</a:t>
            </a:r>
          </a:p>
          <a:p>
            <a:pPr algn="ctr">
              <a:lnSpc>
                <a:spcPct val="150000"/>
              </a:lnSpc>
            </a:pPr>
            <a:r>
              <a:rPr lang="ko-KR" altLang="en-US" sz="10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특판 </a:t>
            </a:r>
            <a:r>
              <a:rPr lang="ko-KR" altLang="en-US" sz="105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사업팀</a:t>
            </a:r>
            <a:endParaRPr lang="ko-KR" altLang="en-US" sz="10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0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프랜차이즈 사업부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6093858" y="4702653"/>
            <a:ext cx="1214446" cy="788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0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상품 수</a:t>
            </a:r>
            <a:r>
              <a:rPr lang="en-US" altLang="ko-KR" sz="10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05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출입팀</a:t>
            </a:r>
            <a:endParaRPr lang="ko-KR" altLang="en-US" sz="10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0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국내 </a:t>
            </a:r>
            <a:r>
              <a:rPr lang="ko-KR" altLang="en-US" sz="105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전시회팀</a:t>
            </a:r>
            <a:endParaRPr lang="ko-KR" altLang="en-US" sz="10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0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국외 </a:t>
            </a:r>
            <a:r>
              <a:rPr lang="ko-KR" altLang="en-US" sz="105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전시회팀</a:t>
            </a:r>
            <a:endParaRPr lang="ko-KR" altLang="en-US" sz="10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7604886" y="4702653"/>
            <a:ext cx="1071570" cy="788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05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출고부</a:t>
            </a:r>
            <a:endParaRPr lang="ko-KR" altLang="en-US" sz="10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05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반품부</a:t>
            </a:r>
            <a:endParaRPr lang="ko-KR" altLang="en-US" sz="10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05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세트부</a:t>
            </a:r>
            <a:endParaRPr lang="ko-KR" altLang="en-US" sz="10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495" y="610292"/>
            <a:ext cx="907315" cy="235516"/>
          </a:xfrm>
          <a:prstGeom prst="rect">
            <a:avLst/>
          </a:prstGeom>
        </p:spPr>
      </p:pic>
      <p:sp>
        <p:nvSpPr>
          <p:cNvPr id="30" name="직사각형 29">
            <a:extLst>
              <a:ext uri="{FF2B5EF4-FFF2-40B4-BE49-F238E27FC236}">
                <a16:creationId xmlns:a16="http://schemas.microsoft.com/office/drawing/2014/main" id="{124BBBED-B0F7-4CC7-9CA9-2CFEAB0FE5E7}"/>
              </a:ext>
            </a:extLst>
          </p:cNvPr>
          <p:cNvSpPr/>
          <p:nvPr/>
        </p:nvSpPr>
        <p:spPr>
          <a:xfrm>
            <a:off x="1184596" y="928670"/>
            <a:ext cx="7530808" cy="7143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78482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0"/>
          <p:cNvGrpSpPr/>
          <p:nvPr/>
        </p:nvGrpSpPr>
        <p:grpSpPr>
          <a:xfrm>
            <a:off x="428596" y="574162"/>
            <a:ext cx="3071834" cy="425946"/>
            <a:chOff x="428596" y="692331"/>
            <a:chExt cx="3071834" cy="425946"/>
          </a:xfrm>
        </p:grpSpPr>
        <p:sp>
          <p:nvSpPr>
            <p:cNvPr id="15" name="직사각형 14"/>
            <p:cNvSpPr/>
            <p:nvPr/>
          </p:nvSpPr>
          <p:spPr>
            <a:xfrm>
              <a:off x="1500166" y="714356"/>
              <a:ext cx="2000264" cy="285752"/>
            </a:xfrm>
            <a:prstGeom prst="rect">
              <a:avLst/>
            </a:prstGeom>
          </p:spPr>
          <p:txBody>
            <a:bodyPr wrap="none" lIns="0" tIns="0" rIns="0" bIns="0"/>
            <a:lstStyle/>
            <a:p>
              <a:pPr marL="457200" indent="-457200" defTabSz="865188">
                <a:defRPr/>
              </a:pPr>
              <a:r>
                <a:rPr lang="en-US" altLang="ko-KR" sz="1600" b="1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맑은 고딕" panose="020B0503020000020004" pitchFamily="50" charset="-127"/>
                  <a:cs typeface="Arial" pitchFamily="34" charset="0"/>
                </a:rPr>
                <a:t>Field of Business</a:t>
              </a:r>
            </a:p>
            <a:p>
              <a:pPr marL="457200" indent="-457200" defTabSz="865188">
                <a:defRPr/>
              </a:pPr>
              <a:endParaRPr lang="en-US" altLang="ko-KR" sz="16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맑은 고딕" panose="020B0503020000020004" pitchFamily="50" charset="-127"/>
                <a:cs typeface="Arial" pitchFamily="34" charset="0"/>
              </a:endParaRPr>
            </a:p>
          </p:txBody>
        </p:sp>
        <p:sp>
          <p:nvSpPr>
            <p:cNvPr id="4103" name="Text Box 15"/>
            <p:cNvSpPr txBox="1">
              <a:spLocks noChangeArrowheads="1"/>
            </p:cNvSpPr>
            <p:nvPr/>
          </p:nvSpPr>
          <p:spPr bwMode="auto">
            <a:xfrm>
              <a:off x="428596" y="692331"/>
              <a:ext cx="1285884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457200" indent="-457200" defTabSz="865188"/>
              <a:r>
                <a:rPr lang="ko-KR" altLang="en-US" sz="19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사업분야</a:t>
              </a:r>
              <a:endParaRPr lang="en-US" altLang="ko-KR" sz="19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428596" y="1046839"/>
              <a:ext cx="1000132" cy="714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0" name="직사각형 9"/>
          <p:cNvSpPr/>
          <p:nvPr/>
        </p:nvSpPr>
        <p:spPr>
          <a:xfrm>
            <a:off x="4000496" y="1857364"/>
            <a:ext cx="107157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1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CEO</a:t>
            </a:r>
            <a:endParaRPr lang="ko-KR" altLang="en-US" sz="1100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775748"/>
              </p:ext>
            </p:extLst>
          </p:nvPr>
        </p:nvGraphicFramePr>
        <p:xfrm>
          <a:off x="428596" y="1268760"/>
          <a:ext cx="8215370" cy="5184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5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806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89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32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   사   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   업   내   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직원 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9380">
                <a:tc>
                  <a:txBody>
                    <a:bodyPr/>
                    <a:lstStyle/>
                    <a:p>
                      <a:pPr marL="360000" algn="l" latinLnBrk="1"/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㈜아트사인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상품개발</a:t>
                      </a: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생산</a:t>
                      </a: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120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유통 공정 보유</a:t>
                      </a:r>
                      <a:endParaRPr lang="en-US" altLang="ko-KR" sz="1200" b="0" baseline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120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lang="ko-KR" altLang="en-US" sz="120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모든 공정은 </a:t>
                      </a:r>
                      <a:r>
                        <a:rPr lang="en-US" altLang="ko-KR" sz="120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ONE-STOP SYSTEM</a:t>
                      </a:r>
                      <a:r>
                        <a:rPr lang="ko-KR" altLang="en-US" sz="120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통합운영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33</a:t>
                      </a:r>
                      <a:r>
                        <a:rPr lang="ko-KR" altLang="en-US" sz="1200" b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7606">
                <a:tc>
                  <a:txBody>
                    <a:bodyPr/>
                    <a:lstStyle/>
                    <a:p>
                      <a:pPr marL="360000" algn="l" latinLnBrk="1"/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㈜브이</a:t>
                      </a:r>
                      <a:r>
                        <a:rPr lang="en-US" altLang="ko-KR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****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제품생산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유통공정에 필요한 원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부자재 수입</a:t>
                      </a:r>
                      <a:endParaRPr lang="en-US" altLang="ko-KR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생산제품 수출 및 해외 시장 개발</a:t>
                      </a:r>
                      <a:endParaRPr lang="en-US" altLang="ko-KR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endParaRPr lang="en-US" altLang="ko-KR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360000" algn="l" latinLnBrk="1"/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㈜아트</a:t>
                      </a:r>
                      <a:r>
                        <a:rPr lang="en-US" altLang="ko-KR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***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아크릴 가공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레이저 가공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dirty="0" err="1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에폭시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실사 출력 등 주문제작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22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360000" algn="l" latinLnBrk="1"/>
                      <a:r>
                        <a:rPr lang="ko-KR" altLang="en-US" sz="11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</a:t>
                      </a: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세진</a:t>
                      </a:r>
                      <a:r>
                        <a:rPr lang="en-US" altLang="ko-KR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****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아크릴표지판 제품생산 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실크 인쇄 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&amp;</a:t>
                      </a:r>
                      <a:r>
                        <a:rPr lang="ko-KR" altLang="en-US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맞춤 </a:t>
                      </a:r>
                      <a:r>
                        <a:rPr lang="en-US" altLang="ko-KR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&amp; </a:t>
                      </a:r>
                      <a:r>
                        <a:rPr lang="ko-KR" altLang="en-US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포장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8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360000" algn="l" latinLnBrk="1"/>
                      <a:r>
                        <a:rPr lang="ko-KR" altLang="en-US" sz="11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</a:t>
                      </a: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사인</a:t>
                      </a:r>
                      <a:r>
                        <a:rPr lang="en-US" altLang="ko-KR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***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고객 맞춤 주문제작</a:t>
                      </a:r>
                      <a:endParaRPr lang="en-US" altLang="ko-KR" sz="1200" baseline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6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360000" algn="l" latinLnBrk="1"/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제로</a:t>
                      </a:r>
                      <a:r>
                        <a:rPr lang="en-US" altLang="ko-KR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***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제품생산</a:t>
                      </a:r>
                      <a:r>
                        <a:rPr lang="en-US" altLang="ko-KR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및 상품개발 </a:t>
                      </a:r>
                      <a:r>
                        <a:rPr lang="en-US" altLang="ko-KR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&amp; </a:t>
                      </a:r>
                      <a:r>
                        <a:rPr lang="ko-KR" altLang="en-US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포장 </a:t>
                      </a:r>
                      <a:r>
                        <a:rPr lang="en-US" altLang="ko-KR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소재지 </a:t>
                      </a:r>
                      <a:r>
                        <a:rPr lang="en-US" altLang="ko-KR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r>
                        <a:rPr lang="ko-KR" altLang="en-US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중국</a:t>
                      </a:r>
                      <a:r>
                        <a:rPr lang="en-US" altLang="ko-KR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8919124"/>
                  </a:ext>
                </a:extLst>
              </a:tr>
              <a:tr h="430593">
                <a:tc>
                  <a:txBody>
                    <a:bodyPr/>
                    <a:lstStyle/>
                    <a:p>
                      <a:pPr marL="360000" algn="l" latinLnBrk="1"/>
                      <a:r>
                        <a:rPr lang="en-US" altLang="ko-KR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</a:t>
                      </a: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오</a:t>
                      </a:r>
                      <a:r>
                        <a:rPr lang="en-US" altLang="ko-KR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제품생산 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&amp;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포장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5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4423378"/>
                  </a:ext>
                </a:extLst>
              </a:tr>
              <a:tr h="433503">
                <a:tc>
                  <a:txBody>
                    <a:bodyPr/>
                    <a:lstStyle/>
                    <a:p>
                      <a:pPr marL="360000" algn="l" latinLnBrk="1"/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 이루</a:t>
                      </a:r>
                      <a:r>
                        <a:rPr lang="en-US" altLang="ko-KR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*</a:t>
                      </a:r>
                      <a:endParaRPr lang="en-US" altLang="ko-KR" sz="12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 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수도권 영업소 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서울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인천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경기지역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)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관리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 4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38586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360000" algn="l" latinLnBrk="1"/>
                      <a:r>
                        <a:rPr lang="en-US" altLang="ko-KR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</a:t>
                      </a: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㈜제</a:t>
                      </a:r>
                      <a:r>
                        <a:rPr lang="en-US" altLang="ko-KR" sz="1200" b="0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**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지방 영업소 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강원도 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제주도</a:t>
                      </a:r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en-US" altLang="ko-KR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관리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3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4263359"/>
                  </a:ext>
                </a:extLst>
              </a:tr>
            </a:tbl>
          </a:graphicData>
        </a:graphic>
      </p:graphicFrame>
      <p:pic>
        <p:nvPicPr>
          <p:cNvPr id="11" name="그림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495" y="610292"/>
            <a:ext cx="907315" cy="235516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ABB51B9A-D916-411D-8922-AE5CC23586D3}"/>
              </a:ext>
            </a:extLst>
          </p:cNvPr>
          <p:cNvSpPr/>
          <p:nvPr/>
        </p:nvSpPr>
        <p:spPr>
          <a:xfrm>
            <a:off x="1428728" y="928670"/>
            <a:ext cx="7286676" cy="7143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83968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0"/>
          <p:cNvGrpSpPr/>
          <p:nvPr/>
        </p:nvGrpSpPr>
        <p:grpSpPr>
          <a:xfrm>
            <a:off x="428596" y="574162"/>
            <a:ext cx="3071834" cy="425946"/>
            <a:chOff x="428596" y="692331"/>
            <a:chExt cx="3071834" cy="425946"/>
          </a:xfrm>
        </p:grpSpPr>
        <p:sp>
          <p:nvSpPr>
            <p:cNvPr id="15" name="직사각형 14"/>
            <p:cNvSpPr/>
            <p:nvPr/>
          </p:nvSpPr>
          <p:spPr>
            <a:xfrm>
              <a:off x="1500166" y="714356"/>
              <a:ext cx="2000264" cy="285752"/>
            </a:xfrm>
            <a:prstGeom prst="rect">
              <a:avLst/>
            </a:prstGeom>
          </p:spPr>
          <p:txBody>
            <a:bodyPr wrap="none" lIns="0" tIns="0" rIns="0" bIns="0"/>
            <a:lstStyle/>
            <a:p>
              <a:pPr marL="457200" indent="-457200" defTabSz="865188">
                <a:defRPr/>
              </a:pPr>
              <a:r>
                <a:rPr lang="en-US" altLang="ko-KR" sz="1600" b="1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맑은 고딕" panose="020B0503020000020004" pitchFamily="50" charset="-127"/>
                  <a:cs typeface="Arial" pitchFamily="34" charset="0"/>
                </a:rPr>
                <a:t>Field of Business</a:t>
              </a:r>
            </a:p>
            <a:p>
              <a:pPr marL="457200" indent="-457200" defTabSz="865188">
                <a:defRPr/>
              </a:pPr>
              <a:endParaRPr lang="en-US" altLang="ko-KR" sz="16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맑은 고딕" panose="020B0503020000020004" pitchFamily="50" charset="-127"/>
                <a:cs typeface="Arial" pitchFamily="34" charset="0"/>
              </a:endParaRPr>
            </a:p>
          </p:txBody>
        </p:sp>
        <p:sp>
          <p:nvSpPr>
            <p:cNvPr id="4103" name="Text Box 15"/>
            <p:cNvSpPr txBox="1">
              <a:spLocks noChangeArrowheads="1"/>
            </p:cNvSpPr>
            <p:nvPr/>
          </p:nvSpPr>
          <p:spPr bwMode="auto">
            <a:xfrm>
              <a:off x="428596" y="692331"/>
              <a:ext cx="1285884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457200" indent="-457200" defTabSz="865188"/>
              <a:r>
                <a:rPr lang="ko-KR" altLang="en-US" sz="19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사업분야</a:t>
              </a:r>
              <a:endParaRPr lang="en-US" altLang="ko-KR" sz="19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428596" y="1046839"/>
              <a:ext cx="1000132" cy="714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0" name="직사각형 9"/>
          <p:cNvSpPr/>
          <p:nvPr/>
        </p:nvSpPr>
        <p:spPr>
          <a:xfrm>
            <a:off x="4113732" y="1810100"/>
            <a:ext cx="107157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1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CEO</a:t>
            </a:r>
            <a:endParaRPr lang="ko-KR" altLang="en-US" sz="1100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11" name="다이어그램 10"/>
          <p:cNvGraphicFramePr/>
          <p:nvPr>
            <p:extLst>
              <p:ext uri="{D42A27DB-BD31-4B8C-83A1-F6EECF244321}">
                <p14:modId xmlns:p14="http://schemas.microsoft.com/office/powerpoint/2010/main" val="2768096720"/>
              </p:ext>
            </p:extLst>
          </p:nvPr>
        </p:nvGraphicFramePr>
        <p:xfrm>
          <a:off x="4587419" y="1988840"/>
          <a:ext cx="4196162" cy="3814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467543" y="1844824"/>
            <a:ext cx="4119875" cy="4021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521" tIns="43261" rIns="86521" bIns="43261">
            <a:spAutoFit/>
          </a:bodyPr>
          <a:lstStyle/>
          <a:p>
            <a:pPr marL="457200" indent="-457200" defTabSz="865188">
              <a:lnSpc>
                <a:spcPct val="150000"/>
              </a:lnSpc>
              <a:defRPr/>
            </a:pP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아트사인은</a:t>
            </a:r>
          </a:p>
          <a:p>
            <a:pPr marL="457200" indent="-457200" defTabSz="865188">
              <a:lnSpc>
                <a:spcPct val="150000"/>
              </a:lnSpc>
              <a:defRPr/>
            </a:pP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생산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물류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유통 등 자체 개발 시스템으로</a:t>
            </a:r>
            <a:endParaRPr lang="en-US" altLang="ko-KR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defTabSz="865188">
              <a:lnSpc>
                <a:spcPct val="150000"/>
              </a:lnSpc>
              <a:defRPr/>
            </a:pP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최고의 제품을 영업소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대리점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특판 영업소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</a:p>
          <a:p>
            <a:pPr marL="457200" indent="-457200" defTabSz="865188">
              <a:lnSpc>
                <a:spcPct val="150000"/>
              </a:lnSpc>
              <a:defRPr/>
            </a:pP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온라인 영업소 등 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On • Off - Line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공급을 통해</a:t>
            </a:r>
            <a:endParaRPr lang="en-US" altLang="ko-KR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defTabSz="865188">
              <a:lnSpc>
                <a:spcPct val="150000"/>
              </a:lnSpc>
              <a:defRPr/>
            </a:pP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다양한 상품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편리한 서비스를 제공합니다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defTabSz="865188">
              <a:lnSpc>
                <a:spcPct val="150000"/>
              </a:lnSpc>
              <a:defRPr/>
            </a:pP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defTabSz="865188">
              <a:lnSpc>
                <a:spcPct val="150000"/>
              </a:lnSpc>
              <a:defRPr/>
            </a:pP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defTabSz="865188">
              <a:lnSpc>
                <a:spcPct val="150000"/>
              </a:lnSpc>
              <a:defRPr/>
            </a:pPr>
            <a:r>
              <a:rPr lang="ko-KR" altLang="en-US" sz="12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▶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동종업계 시장점유율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위 기업</a:t>
            </a: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defTabSz="865188">
              <a:lnSpc>
                <a:spcPct val="150000"/>
              </a:lnSpc>
              <a:defRPr/>
            </a:pPr>
            <a:r>
              <a:rPr lang="ko-KR" altLang="en-US" sz="12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▶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자체 개발 프로그램 시스템 보유</a:t>
            </a: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defTabSz="865188">
              <a:lnSpc>
                <a:spcPct val="150000"/>
              </a:lnSpc>
              <a:defRPr/>
            </a:pPr>
            <a:r>
              <a:rPr lang="ko-KR" altLang="en-US" sz="12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▶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해외시장 개척 강화</a:t>
            </a: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defTabSz="865188">
              <a:lnSpc>
                <a:spcPct val="150000"/>
              </a:lnSpc>
              <a:defRPr/>
            </a:pP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(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현재 중국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일본 내 아트사인 매장 개설 운영 중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defTabSz="865188">
              <a:lnSpc>
                <a:spcPct val="150000"/>
              </a:lnSpc>
              <a:defRPr/>
            </a:pPr>
            <a:r>
              <a:rPr lang="ko-KR" altLang="en-US" sz="12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▶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특허 및 상표등록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(31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종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457200" indent="-457200" defTabSz="865188">
              <a:lnSpc>
                <a:spcPct val="150000"/>
              </a:lnSpc>
              <a:defRPr/>
            </a:pPr>
            <a:endParaRPr lang="en-US" altLang="ko-KR" sz="1200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495" y="610292"/>
            <a:ext cx="907315" cy="235516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DCA58E81-DD84-4ED2-B6F4-B5F342AEC0C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84168" y="3861048"/>
            <a:ext cx="1140838" cy="228168"/>
          </a:xfrm>
          <a:prstGeom prst="rect">
            <a:avLst/>
          </a:prstGeom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075CBFD0-6EB7-4C2B-9A67-C5D422C806E1}"/>
              </a:ext>
            </a:extLst>
          </p:cNvPr>
          <p:cNvSpPr/>
          <p:nvPr/>
        </p:nvSpPr>
        <p:spPr>
          <a:xfrm>
            <a:off x="1428728" y="928670"/>
            <a:ext cx="7286676" cy="7143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98777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0"/>
          <p:cNvGrpSpPr/>
          <p:nvPr/>
        </p:nvGrpSpPr>
        <p:grpSpPr>
          <a:xfrm>
            <a:off x="428596" y="574162"/>
            <a:ext cx="3423324" cy="425946"/>
            <a:chOff x="428596" y="692331"/>
            <a:chExt cx="3423324" cy="425946"/>
          </a:xfrm>
        </p:grpSpPr>
        <p:sp>
          <p:nvSpPr>
            <p:cNvPr id="15" name="직사각형 14"/>
            <p:cNvSpPr/>
            <p:nvPr/>
          </p:nvSpPr>
          <p:spPr>
            <a:xfrm>
              <a:off x="1500166" y="714356"/>
              <a:ext cx="2351754" cy="285752"/>
            </a:xfrm>
            <a:prstGeom prst="rect">
              <a:avLst/>
            </a:prstGeom>
          </p:spPr>
          <p:txBody>
            <a:bodyPr wrap="none" lIns="0" tIns="0" rIns="0" bIns="0"/>
            <a:lstStyle/>
            <a:p>
              <a:pPr marL="457200" indent="-457200" defTabSz="865188">
                <a:defRPr/>
              </a:pPr>
              <a:r>
                <a:rPr lang="en-US" altLang="ko-KR" sz="1600" b="1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맑은 고딕" panose="020B0503020000020004" pitchFamily="50" charset="-127"/>
                  <a:cs typeface="Arial" pitchFamily="34" charset="0"/>
                </a:rPr>
                <a:t>Distribution Channels</a:t>
              </a:r>
            </a:p>
          </p:txBody>
        </p:sp>
        <p:sp>
          <p:nvSpPr>
            <p:cNvPr id="4103" name="Text Box 15"/>
            <p:cNvSpPr txBox="1">
              <a:spLocks noChangeArrowheads="1"/>
            </p:cNvSpPr>
            <p:nvPr/>
          </p:nvSpPr>
          <p:spPr bwMode="auto">
            <a:xfrm>
              <a:off x="428596" y="692331"/>
              <a:ext cx="1285884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457200" indent="-457200" defTabSz="865188"/>
              <a:r>
                <a:rPr lang="ko-KR" altLang="en-US" sz="19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유통경로</a:t>
              </a:r>
              <a:endParaRPr lang="en-US" altLang="ko-KR" sz="19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428596" y="1046839"/>
              <a:ext cx="1000132" cy="714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462226" y="1251948"/>
            <a:ext cx="8286238" cy="1228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521" tIns="43261" rIns="86521" bIns="43261">
            <a:spAutoFit/>
          </a:bodyPr>
          <a:lstStyle/>
          <a:p>
            <a:pPr marL="457200" indent="-457200" defTabSz="865188">
              <a:lnSpc>
                <a:spcPct val="150000"/>
              </a:lnSpc>
            </a:pPr>
            <a:r>
              <a:rPr lang="ko-KR" altLang="en-US" sz="115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▶</a:t>
            </a:r>
            <a:r>
              <a:rPr lang="en-US" altLang="ko-KR" sz="1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온라인 사이트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전화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팩스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매장 방문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모바일 등으로 주문 접수되며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자체 생산 공정을 거쳐 생산된 상품을 </a:t>
            </a:r>
          </a:p>
          <a:p>
            <a:pPr marL="457200" indent="-457200" defTabSz="865188">
              <a:lnSpc>
                <a:spcPct val="150000"/>
              </a:lnSpc>
            </a:pP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전국 지역별 영업소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대리점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특판 영업소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온라인 영업소 등을 통해 소비자에게 제공합니다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defTabSz="865188">
              <a:lnSpc>
                <a:spcPct val="150000"/>
              </a:lnSpc>
            </a:pP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(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아트사인 홈페이지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카탈로그를 통하여 상품에 대한 정확한 정보를 고객에게 전달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457200" indent="-457200" defTabSz="865188">
              <a:lnSpc>
                <a:spcPct val="200000"/>
              </a:lnSpc>
            </a:pPr>
            <a:r>
              <a:rPr lang="ko-KR" altLang="en-US" sz="12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▶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협력사를 운영하여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ONE-STOP SYSTEM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통해 좋은 제품을 보다 저렴 한 가격으로 소비자에게 제공합니다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1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0" name="그림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495" y="610292"/>
            <a:ext cx="907315" cy="235516"/>
          </a:xfrm>
          <a:prstGeom prst="rect">
            <a:avLst/>
          </a:prstGeom>
        </p:spPr>
      </p:pic>
      <p:sp>
        <p:nvSpPr>
          <p:cNvPr id="32" name="모서리가 둥근 직사각형 31"/>
          <p:cNvSpPr/>
          <p:nvPr/>
        </p:nvSpPr>
        <p:spPr>
          <a:xfrm>
            <a:off x="4970457" y="3794092"/>
            <a:ext cx="1445529" cy="517448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1143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영업소</a:t>
            </a:r>
            <a:r>
              <a:rPr lang="ko-KR" altLang="en-US" sz="1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15</a:t>
            </a:r>
            <a:r>
              <a:rPr lang="ko-KR" altLang="en-US" sz="1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개점</a:t>
            </a:r>
          </a:p>
        </p:txBody>
      </p:sp>
      <p:sp>
        <p:nvSpPr>
          <p:cNvPr id="33" name="모서리가 둥근 직사각형 32"/>
          <p:cNvSpPr/>
          <p:nvPr/>
        </p:nvSpPr>
        <p:spPr>
          <a:xfrm>
            <a:off x="4970457" y="4489527"/>
            <a:ext cx="1445529" cy="517448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1143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대리점</a:t>
            </a:r>
            <a:r>
              <a:rPr lang="ko-KR" altLang="en-US" sz="1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  <a:r>
              <a:rPr lang="ko-KR" altLang="en-US" sz="1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개점</a:t>
            </a:r>
          </a:p>
        </p:txBody>
      </p:sp>
      <p:sp>
        <p:nvSpPr>
          <p:cNvPr id="34" name="모서리가 둥근 직사각형 33"/>
          <p:cNvSpPr/>
          <p:nvPr/>
        </p:nvSpPr>
        <p:spPr>
          <a:xfrm>
            <a:off x="4970457" y="5184962"/>
            <a:ext cx="1445529" cy="517448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1143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특판영업소</a:t>
            </a:r>
            <a:r>
              <a:rPr lang="ko-KR" altLang="en-US" sz="1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개점</a:t>
            </a:r>
          </a:p>
        </p:txBody>
      </p:sp>
      <p:sp>
        <p:nvSpPr>
          <p:cNvPr id="35" name="모서리가 둥근 직사각형 34"/>
          <p:cNvSpPr/>
          <p:nvPr/>
        </p:nvSpPr>
        <p:spPr>
          <a:xfrm>
            <a:off x="7303998" y="3792066"/>
            <a:ext cx="1012418" cy="1908319"/>
          </a:xfrm>
          <a:prstGeom prst="roundRect">
            <a:avLst>
              <a:gd name="adj" fmla="val 13845"/>
            </a:avLst>
          </a:prstGeom>
          <a:solidFill>
            <a:srgbClr val="CC0000"/>
          </a:solidFill>
          <a:ln>
            <a:solidFill>
              <a:srgbClr val="C00000"/>
            </a:solidFill>
          </a:ln>
          <a:effectLst>
            <a:outerShdw blurRad="50800" dist="1270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고객만족</a:t>
            </a:r>
            <a:endParaRPr lang="ko-KR" altLang="en-US" sz="1100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6" name="오른쪽 화살표 35"/>
          <p:cNvSpPr/>
          <p:nvPr/>
        </p:nvSpPr>
        <p:spPr>
          <a:xfrm>
            <a:off x="4255746" y="4495756"/>
            <a:ext cx="582653" cy="519052"/>
          </a:xfrm>
          <a:prstGeom prst="rightArrow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7" name="오른쪽 화살표 36"/>
          <p:cNvSpPr/>
          <p:nvPr/>
        </p:nvSpPr>
        <p:spPr>
          <a:xfrm>
            <a:off x="6581635" y="4495756"/>
            <a:ext cx="582653" cy="519052"/>
          </a:xfrm>
          <a:prstGeom prst="rightArrow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683567" y="3794091"/>
            <a:ext cx="1224137" cy="1908319"/>
          </a:xfrm>
          <a:prstGeom prst="roundRect">
            <a:avLst>
              <a:gd name="adj" fmla="val 13555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1143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2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endParaRPr lang="en-US" altLang="ko-KR" sz="12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아트사인</a:t>
            </a:r>
            <a:endParaRPr lang="en-US" altLang="ko-KR" sz="14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ECE3ABE-8BFB-47E0-BEF2-AC7E7F21BBB1}"/>
              </a:ext>
            </a:extLst>
          </p:cNvPr>
          <p:cNvSpPr txBox="1"/>
          <p:nvPr/>
        </p:nvSpPr>
        <p:spPr>
          <a:xfrm>
            <a:off x="2699792" y="3429000"/>
            <a:ext cx="141597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latinLnBrk="1"/>
            <a:r>
              <a:rPr lang="ko-KR" altLang="en-US" sz="1100" b="1" baseline="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가격 경쟁력 강화</a:t>
            </a:r>
            <a:endParaRPr lang="ko-KR" altLang="en-US" sz="1100" b="1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89E05BA-E151-4A46-A58A-50B2D235406A}"/>
              </a:ext>
            </a:extLst>
          </p:cNvPr>
          <p:cNvSpPr txBox="1"/>
          <p:nvPr/>
        </p:nvSpPr>
        <p:spPr>
          <a:xfrm>
            <a:off x="4985235" y="3458764"/>
            <a:ext cx="141597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공급시스템</a:t>
            </a:r>
          </a:p>
        </p:txBody>
      </p:sp>
      <p:pic>
        <p:nvPicPr>
          <p:cNvPr id="54" name="그림 53">
            <a:extLst>
              <a:ext uri="{FF2B5EF4-FFF2-40B4-BE49-F238E27FC236}">
                <a16:creationId xmlns:a16="http://schemas.microsoft.com/office/drawing/2014/main" id="{BE131826-0770-49A4-8ECD-1371BD78A1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485" y="4495429"/>
            <a:ext cx="884968" cy="229715"/>
          </a:xfrm>
          <a:prstGeom prst="rect">
            <a:avLst/>
          </a:prstGeom>
        </p:spPr>
      </p:pic>
      <p:sp>
        <p:nvSpPr>
          <p:cNvPr id="66" name="직사각형 65">
            <a:extLst>
              <a:ext uri="{FF2B5EF4-FFF2-40B4-BE49-F238E27FC236}">
                <a16:creationId xmlns:a16="http://schemas.microsoft.com/office/drawing/2014/main" id="{48FB286A-3F86-4927-9FBA-EF5B115F4E2B}"/>
              </a:ext>
            </a:extLst>
          </p:cNvPr>
          <p:cNvSpPr/>
          <p:nvPr/>
        </p:nvSpPr>
        <p:spPr>
          <a:xfrm>
            <a:off x="1428728" y="928670"/>
            <a:ext cx="7286676" cy="7143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3" name="모서리가 둥근 직사각형 20">
            <a:extLst>
              <a:ext uri="{FF2B5EF4-FFF2-40B4-BE49-F238E27FC236}">
                <a16:creationId xmlns:a16="http://schemas.microsoft.com/office/drawing/2014/main" id="{102A484B-5D29-4E17-8AB1-D0A7BC546103}"/>
              </a:ext>
            </a:extLst>
          </p:cNvPr>
          <p:cNvSpPr/>
          <p:nvPr/>
        </p:nvSpPr>
        <p:spPr>
          <a:xfrm>
            <a:off x="2788064" y="3794091"/>
            <a:ext cx="1294381" cy="1908319"/>
          </a:xfrm>
          <a:prstGeom prst="roundRect">
            <a:avLst>
              <a:gd name="adj" fmla="val 12252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1143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협력사 운영</a:t>
            </a:r>
            <a:endParaRPr lang="en-US" altLang="ko-KR" sz="12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(8</a:t>
            </a:r>
            <a:r>
              <a:rPr lang="ko-KR" altLang="en-US" sz="1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곳</a:t>
            </a:r>
            <a:r>
              <a:rPr lang="en-US" altLang="ko-KR" sz="11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algn="ctr"/>
            <a:endParaRPr kumimoji="0" lang="en-US" altLang="ko-KR" sz="11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algn="ctr">
              <a:lnSpc>
                <a:spcPct val="150000"/>
              </a:lnSpc>
            </a:pPr>
            <a:r>
              <a:rPr kumimoji="0" lang="en-US" altLang="ko-KR" sz="105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 </a:t>
            </a:r>
            <a:r>
              <a:rPr kumimoji="0" lang="ko-KR" alt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상품개발</a:t>
            </a: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kumimoji="0" lang="en-US" altLang="ko-KR" sz="105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 </a:t>
            </a:r>
            <a:r>
              <a:rPr kumimoji="0" lang="ko-KR" alt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제조</a:t>
            </a:r>
            <a:r>
              <a:rPr kumimoji="0" lang="en-US" altLang="ko-KR" sz="105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/</a:t>
            </a:r>
            <a:r>
              <a:rPr kumimoji="0" lang="ko-KR" alt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생산</a:t>
            </a:r>
            <a:r>
              <a:rPr kumimoji="0" lang="en-US" altLang="ko-KR" sz="105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/</a:t>
            </a:r>
            <a:r>
              <a:rPr kumimoji="0" lang="ko-KR" alt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포장</a:t>
            </a:r>
            <a:endParaRPr kumimoji="0" lang="en-US" altLang="ko-KR" sz="105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algn="ctr">
              <a:lnSpc>
                <a:spcPct val="150000"/>
              </a:lnSpc>
            </a:pPr>
            <a:r>
              <a:rPr kumimoji="0" lang="en-US" altLang="ko-KR" sz="105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 </a:t>
            </a:r>
            <a:r>
              <a:rPr kumimoji="0" lang="ko-KR" altLang="en-US" sz="105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주문제작</a:t>
            </a:r>
          </a:p>
          <a:p>
            <a:pPr algn="ctr"/>
            <a:endParaRPr lang="en-US" altLang="ko-KR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4" name="오른쪽 화살표 35">
            <a:extLst>
              <a:ext uri="{FF2B5EF4-FFF2-40B4-BE49-F238E27FC236}">
                <a16:creationId xmlns:a16="http://schemas.microsoft.com/office/drawing/2014/main" id="{91F7F833-8379-40FF-B538-8B00CE446083}"/>
              </a:ext>
            </a:extLst>
          </p:cNvPr>
          <p:cNvSpPr/>
          <p:nvPr/>
        </p:nvSpPr>
        <p:spPr>
          <a:xfrm>
            <a:off x="2073353" y="4495756"/>
            <a:ext cx="582653" cy="519052"/>
          </a:xfrm>
          <a:prstGeom prst="rightArrow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53604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0"/>
          <p:cNvGrpSpPr/>
          <p:nvPr/>
        </p:nvGrpSpPr>
        <p:grpSpPr>
          <a:xfrm>
            <a:off x="428596" y="574162"/>
            <a:ext cx="8283124" cy="425946"/>
            <a:chOff x="428596" y="692331"/>
            <a:chExt cx="8283124" cy="425946"/>
          </a:xfrm>
        </p:grpSpPr>
        <p:sp>
          <p:nvSpPr>
            <p:cNvPr id="15" name="직사각형 14"/>
            <p:cNvSpPr/>
            <p:nvPr/>
          </p:nvSpPr>
          <p:spPr>
            <a:xfrm>
              <a:off x="2038054" y="714356"/>
              <a:ext cx="1813866" cy="285752"/>
            </a:xfrm>
            <a:prstGeom prst="rect">
              <a:avLst/>
            </a:prstGeom>
          </p:spPr>
          <p:txBody>
            <a:bodyPr wrap="none" lIns="0" tIns="0" rIns="0" bIns="0"/>
            <a:lstStyle/>
            <a:p>
              <a:pPr marL="457200" indent="-457200" defTabSz="865188">
                <a:defRPr/>
              </a:pPr>
              <a:r>
                <a:rPr lang="en-US" altLang="ko-KR" sz="1600" b="1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맑은 고딕" panose="020B0503020000020004" pitchFamily="50" charset="-127"/>
                  <a:cs typeface="Arial" pitchFamily="34" charset="0"/>
                </a:rPr>
                <a:t>Head Office</a:t>
              </a:r>
            </a:p>
            <a:p>
              <a:pPr marL="457200" indent="-457200" defTabSz="865188">
                <a:defRPr/>
              </a:pPr>
              <a:endParaRPr lang="en-US" altLang="ko-KR" sz="16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맑은 고딕" panose="020B0503020000020004" pitchFamily="50" charset="-127"/>
                <a:cs typeface="Arial" pitchFamily="34" charset="0"/>
              </a:endParaRPr>
            </a:p>
          </p:txBody>
        </p:sp>
        <p:sp>
          <p:nvSpPr>
            <p:cNvPr id="4103" name="Text Box 15"/>
            <p:cNvSpPr txBox="1">
              <a:spLocks noChangeArrowheads="1"/>
            </p:cNvSpPr>
            <p:nvPr/>
          </p:nvSpPr>
          <p:spPr bwMode="auto">
            <a:xfrm>
              <a:off x="428596" y="692331"/>
              <a:ext cx="1695132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457200" indent="-457200" defTabSz="865188"/>
              <a:r>
                <a:rPr lang="ko-KR" altLang="en-US" sz="1900" dirty="0">
                  <a:solidFill>
                    <a:srgbClr val="C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아트사인 본사</a:t>
              </a:r>
              <a:endParaRPr lang="en-US" altLang="ko-KR" sz="19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976596" y="1046839"/>
              <a:ext cx="6735124" cy="7143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428596" y="1046839"/>
              <a:ext cx="1548000" cy="714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495" y="610292"/>
            <a:ext cx="907315" cy="235516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45" b="5018"/>
          <a:stretch/>
        </p:blipFill>
        <p:spPr>
          <a:xfrm>
            <a:off x="250969" y="1679679"/>
            <a:ext cx="8642062" cy="4917673"/>
          </a:xfrm>
          <a:prstGeom prst="rect">
            <a:avLst/>
          </a:prstGeom>
        </p:spPr>
      </p:pic>
      <p:sp>
        <p:nvSpPr>
          <p:cNvPr id="10" name="Text Box 15">
            <a:extLst>
              <a:ext uri="{FF2B5EF4-FFF2-40B4-BE49-F238E27FC236}">
                <a16:creationId xmlns:a16="http://schemas.microsoft.com/office/drawing/2014/main" id="{D51A2388-233F-407A-B45E-A2DEDCA97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226" y="1088878"/>
            <a:ext cx="8286238" cy="574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521" tIns="43261" rIns="86521" bIns="43261">
            <a:spAutoFit/>
          </a:bodyPr>
          <a:lstStyle/>
          <a:p>
            <a:pPr marL="457200" indent="-457200" defTabSz="865188">
              <a:lnSpc>
                <a:spcPct val="150000"/>
              </a:lnSpc>
            </a:pPr>
            <a:r>
              <a:rPr lang="ko-KR" altLang="en-US" sz="115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▶</a:t>
            </a:r>
            <a:r>
              <a:rPr lang="en-US" altLang="ko-KR" sz="1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 지역 거래처 전화 상담 및 출하 병행 </a:t>
            </a: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고객상담을 통한 신속한 정보제공 </a:t>
            </a: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출고를 위한 전표 관리</a:t>
            </a:r>
            <a:endParaRPr lang="en-US" altLang="ko-KR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defTabSz="865188">
              <a:lnSpc>
                <a:spcPct val="150000"/>
              </a:lnSpc>
            </a:pPr>
            <a:r>
              <a:rPr lang="ko-KR" altLang="en-US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모바일 주문 발주 시스템 </a:t>
            </a: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물류 시스템 구축 </a:t>
            </a: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 상품 입 </a:t>
            </a: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출고</a:t>
            </a: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출하</a:t>
            </a: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재고 관리</a:t>
            </a: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/ </a:t>
            </a:r>
            <a:r>
              <a:rPr lang="ko-KR" altLang="en-US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택배 및 당일 화물 배송의 원활한 출고 업무</a:t>
            </a:r>
            <a:endParaRPr lang="en-US" altLang="ko-KR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96944036"/>
      </p:ext>
    </p:extLst>
  </p:cSld>
  <p:clrMapOvr>
    <a:masterClrMapping/>
  </p:clrMapOvr>
</p:sld>
</file>

<file path=ppt/theme/theme1.xml><?xml version="1.0" encoding="utf-8"?>
<a:theme xmlns:a="http://schemas.openxmlformats.org/drawingml/2006/main" name="artsign pp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3427</TotalTime>
  <Words>1289</Words>
  <Application>Microsoft Office PowerPoint</Application>
  <PresentationFormat>화면 슬라이드 쇼(4:3)</PresentationFormat>
  <Paragraphs>331</Paragraphs>
  <Slides>19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4" baseType="lpstr">
      <vt:lpstr>맑은 고딕</vt:lpstr>
      <vt:lpstr>-윤고딕360</vt:lpstr>
      <vt:lpstr>-윤고딕340</vt:lpstr>
      <vt:lpstr>Arial</vt:lpstr>
      <vt:lpstr>artsign ppt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Windows XP</dc:creator>
  <cp:lastModifiedBy>변지희</cp:lastModifiedBy>
  <cp:revision>357</cp:revision>
  <cp:lastPrinted>2022-02-07T08:09:25Z</cp:lastPrinted>
  <dcterms:created xsi:type="dcterms:W3CDTF">2013-07-01T08:10:16Z</dcterms:created>
  <dcterms:modified xsi:type="dcterms:W3CDTF">2024-10-31T01:00:22Z</dcterms:modified>
</cp:coreProperties>
</file>